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20" r:id="rId1"/>
  </p:sldMasterIdLst>
  <p:notesMasterIdLst>
    <p:notesMasterId r:id="rId36"/>
  </p:notesMasterIdLst>
  <p:sldIdLst>
    <p:sldId id="256" r:id="rId2"/>
    <p:sldId id="258" r:id="rId3"/>
    <p:sldId id="309" r:id="rId4"/>
    <p:sldId id="270" r:id="rId5"/>
    <p:sldId id="289" r:id="rId6"/>
    <p:sldId id="290" r:id="rId7"/>
    <p:sldId id="291" r:id="rId8"/>
    <p:sldId id="277" r:id="rId9"/>
    <p:sldId id="278" r:id="rId10"/>
    <p:sldId id="303" r:id="rId11"/>
    <p:sldId id="285" r:id="rId12"/>
    <p:sldId id="293" r:id="rId13"/>
    <p:sldId id="294" r:id="rId14"/>
    <p:sldId id="272" r:id="rId15"/>
    <p:sldId id="302" r:id="rId16"/>
    <p:sldId id="306" r:id="rId17"/>
    <p:sldId id="308" r:id="rId18"/>
    <p:sldId id="307" r:id="rId19"/>
    <p:sldId id="312" r:id="rId20"/>
    <p:sldId id="311" r:id="rId21"/>
    <p:sldId id="314" r:id="rId22"/>
    <p:sldId id="315" r:id="rId23"/>
    <p:sldId id="316" r:id="rId24"/>
    <p:sldId id="295" r:id="rId25"/>
    <p:sldId id="301" r:id="rId26"/>
    <p:sldId id="317" r:id="rId27"/>
    <p:sldId id="298" r:id="rId28"/>
    <p:sldId id="297" r:id="rId29"/>
    <p:sldId id="319" r:id="rId30"/>
    <p:sldId id="318" r:id="rId31"/>
    <p:sldId id="274" r:id="rId32"/>
    <p:sldId id="281" r:id="rId33"/>
    <p:sldId id="296" r:id="rId34"/>
    <p:sldId id="292" r:id="rId35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F3B0"/>
    <a:srgbClr val="6B3941"/>
    <a:srgbClr val="5D3138"/>
    <a:srgbClr val="904C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Világos stílus 2 – 1. jelölőszín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8799B23B-EC83-4686-B30A-512413B5E67A}" styleName="Világos stílus 3 – 3. jelölőszín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EC20E35-A176-4012-BC5E-935CFFF8708E}" styleName="Közepesen sötét stílus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04" autoAdjust="0"/>
  </p:normalViewPr>
  <p:slideViewPr>
    <p:cSldViewPr snapToGrid="0">
      <p:cViewPr varScale="1">
        <p:scale>
          <a:sx n="106" d="100"/>
          <a:sy n="106" d="100"/>
        </p:scale>
        <p:origin x="792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rétor Virág" userId="e84e7632-7db2-4c94-b44a-4a5313812c45" providerId="ADAL" clId="{517B67F7-ECEA-48C9-AF55-BE787D9996BD}"/>
    <pc:docChg chg="undo custSel addSld delSld modSld sldOrd modMainMaster">
      <pc:chgData name="Prétor Virág" userId="e84e7632-7db2-4c94-b44a-4a5313812c45" providerId="ADAL" clId="{517B67F7-ECEA-48C9-AF55-BE787D9996BD}" dt="2026-01-08T13:57:27.202" v="8766"/>
      <pc:docMkLst>
        <pc:docMk/>
      </pc:docMkLst>
      <pc:sldChg chg="modSp mod ord setBg">
        <pc:chgData name="Prétor Virág" userId="e84e7632-7db2-4c94-b44a-4a5313812c45" providerId="ADAL" clId="{517B67F7-ECEA-48C9-AF55-BE787D9996BD}" dt="2026-01-08T13:57:27.202" v="8766"/>
        <pc:sldMkLst>
          <pc:docMk/>
          <pc:sldMk cId="3765872313" sldId="277"/>
        </pc:sldMkLst>
      </pc:sldChg>
      <pc:sldChg chg="modSp mod setBg">
        <pc:chgData name="Prétor Virág" userId="e84e7632-7db2-4c94-b44a-4a5313812c45" providerId="ADAL" clId="{517B67F7-ECEA-48C9-AF55-BE787D9996BD}" dt="2026-01-08T13:57:19.450" v="8764" actId="20577"/>
        <pc:sldMkLst>
          <pc:docMk/>
          <pc:sldMk cId="1216921711" sldId="278"/>
        </pc:sldMkLst>
        <pc:graphicFrameChg chg="mod modGraphic">
          <ac:chgData name="Prétor Virág" userId="e84e7632-7db2-4c94-b44a-4a5313812c45" providerId="ADAL" clId="{517B67F7-ECEA-48C9-AF55-BE787D9996BD}" dt="2026-01-08T13:57:19.450" v="8764" actId="20577"/>
          <ac:graphicFrameMkLst>
            <pc:docMk/>
            <pc:sldMk cId="1216921711" sldId="278"/>
            <ac:graphicFrameMk id="3" creationId="{34BF6E1B-D238-E46F-CA19-497395FB554C}"/>
          </ac:graphicFrameMkLst>
        </pc:graphicFrame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hu-HU" dirty="0"/>
              <a:t>Az Önkormányzat főszámai</a:t>
            </a:r>
          </a:p>
        </c:rich>
      </c:tx>
      <c:layout>
        <c:manualLayout>
          <c:xMode val="edge"/>
          <c:yMode val="edge"/>
          <c:x val="0.17812415676213075"/>
          <c:y val="2.5570044059802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hu-H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Munka1!$B$1</c:f>
              <c:strCache>
                <c:ptCount val="1"/>
                <c:pt idx="0">
                  <c:v>2023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85000"/>
                    <a:satMod val="130000"/>
                  </a:schemeClr>
                </a:gs>
                <a:gs pos="34000">
                  <a:schemeClr val="accent1">
                    <a:shade val="87000"/>
                    <a:satMod val="125000"/>
                  </a:schemeClr>
                </a:gs>
                <a:gs pos="70000">
                  <a:schemeClr val="accent1">
                    <a:tint val="100000"/>
                    <a:shade val="90000"/>
                    <a:satMod val="130000"/>
                  </a:schemeClr>
                </a:gs>
                <a:gs pos="100000">
                  <a:schemeClr val="accent1">
                    <a:tint val="100000"/>
                    <a:shade val="100000"/>
                    <a:satMod val="110000"/>
                  </a:schemeClr>
                </a:gs>
              </a:gsLst>
              <a:path path="circle">
                <a:fillToRect l="100000" t="100000" r="100000" b="100000"/>
              </a:path>
            </a:gradFill>
            <a:ln>
              <a:noFill/>
            </a:ln>
            <a:effectLst>
              <a:outerShdw blurRad="44450" dist="25400" dir="2700000" algn="br" rotWithShape="0">
                <a:srgbClr val="00000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9800000"/>
              </a:lightRig>
            </a:scene3d>
            <a:sp3d prstMaterial="flat">
              <a:bevelT w="25400" h="31750"/>
            </a:sp3d>
          </c:spPr>
          <c:invertIfNegative val="0"/>
          <c:cat>
            <c:strRef>
              <c:f>Munka1!$A$2:$A$7</c:f>
              <c:strCache>
                <c:ptCount val="5"/>
                <c:pt idx="0">
                  <c:v>Költségvetési kiadás</c:v>
                </c:pt>
                <c:pt idx="1">
                  <c:v>egyéb bevétel</c:v>
                </c:pt>
                <c:pt idx="2">
                  <c:v>helyi adó</c:v>
                </c:pt>
                <c:pt idx="3">
                  <c:v>állami támogatás</c:v>
                </c:pt>
                <c:pt idx="4">
                  <c:v>Költségvetési bevétel</c:v>
                </c:pt>
              </c:strCache>
            </c:strRef>
          </c:cat>
          <c:val>
            <c:numRef>
              <c:f>Munka1!$B$2:$B$7</c:f>
              <c:numCache>
                <c:formatCode>#,##0</c:formatCode>
                <c:ptCount val="6"/>
                <c:pt idx="0" formatCode="General">
                  <c:v>852495</c:v>
                </c:pt>
                <c:pt idx="1">
                  <c:v>32075</c:v>
                </c:pt>
                <c:pt idx="2">
                  <c:v>200247</c:v>
                </c:pt>
                <c:pt idx="3">
                  <c:v>774283</c:v>
                </c:pt>
                <c:pt idx="4">
                  <c:v>1006605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878-42EC-83E4-3A7533F89343}"/>
            </c:ext>
          </c:extLst>
        </c:ser>
        <c:ser>
          <c:idx val="1"/>
          <c:order val="1"/>
          <c:tx>
            <c:strRef>
              <c:f>Munka1!$C$1</c:f>
              <c:strCache>
                <c:ptCount val="1"/>
                <c:pt idx="0">
                  <c:v>2024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85000"/>
                    <a:satMod val="130000"/>
                  </a:schemeClr>
                </a:gs>
                <a:gs pos="34000">
                  <a:schemeClr val="accent2">
                    <a:shade val="87000"/>
                    <a:satMod val="125000"/>
                  </a:schemeClr>
                </a:gs>
                <a:gs pos="70000">
                  <a:schemeClr val="accent2">
                    <a:tint val="100000"/>
                    <a:shade val="90000"/>
                    <a:satMod val="130000"/>
                  </a:schemeClr>
                </a:gs>
                <a:gs pos="100000">
                  <a:schemeClr val="accent2">
                    <a:tint val="100000"/>
                    <a:shade val="100000"/>
                    <a:satMod val="110000"/>
                  </a:schemeClr>
                </a:gs>
              </a:gsLst>
              <a:path path="circle">
                <a:fillToRect l="100000" t="100000" r="100000" b="100000"/>
              </a:path>
            </a:gradFill>
            <a:ln>
              <a:noFill/>
            </a:ln>
            <a:effectLst>
              <a:outerShdw blurRad="44450" dist="25400" dir="2700000" algn="br" rotWithShape="0">
                <a:srgbClr val="00000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9800000"/>
              </a:lightRig>
            </a:scene3d>
            <a:sp3d prstMaterial="flat">
              <a:bevelT w="25400" h="31750"/>
            </a:sp3d>
          </c:spPr>
          <c:invertIfNegative val="0"/>
          <c:cat>
            <c:strRef>
              <c:f>Munka1!$A$2:$A$7</c:f>
              <c:strCache>
                <c:ptCount val="5"/>
                <c:pt idx="0">
                  <c:v>Költségvetési kiadás</c:v>
                </c:pt>
                <c:pt idx="1">
                  <c:v>egyéb bevétel</c:v>
                </c:pt>
                <c:pt idx="2">
                  <c:v>helyi adó</c:v>
                </c:pt>
                <c:pt idx="3">
                  <c:v>állami támogatás</c:v>
                </c:pt>
                <c:pt idx="4">
                  <c:v>Költségvetési bevétel</c:v>
                </c:pt>
              </c:strCache>
            </c:strRef>
          </c:cat>
          <c:val>
            <c:numRef>
              <c:f>Munka1!$C$2:$C$7</c:f>
              <c:numCache>
                <c:formatCode>#,##0</c:formatCode>
                <c:ptCount val="6"/>
                <c:pt idx="0">
                  <c:v>930203</c:v>
                </c:pt>
                <c:pt idx="1">
                  <c:v>30576</c:v>
                </c:pt>
                <c:pt idx="2">
                  <c:v>247564</c:v>
                </c:pt>
                <c:pt idx="3">
                  <c:v>898519</c:v>
                </c:pt>
                <c:pt idx="4">
                  <c:v>1317823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878-42EC-83E4-3A7533F89343}"/>
            </c:ext>
          </c:extLst>
        </c:ser>
        <c:ser>
          <c:idx val="2"/>
          <c:order val="2"/>
          <c:tx>
            <c:strRef>
              <c:f>Munka1!$D$1</c:f>
              <c:strCache>
                <c:ptCount val="1"/>
                <c:pt idx="0">
                  <c:v>2025.10.31-ig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85000"/>
                    <a:satMod val="130000"/>
                  </a:schemeClr>
                </a:gs>
                <a:gs pos="34000">
                  <a:schemeClr val="accent3">
                    <a:shade val="87000"/>
                    <a:satMod val="125000"/>
                  </a:schemeClr>
                </a:gs>
                <a:gs pos="70000">
                  <a:schemeClr val="accent3">
                    <a:tint val="100000"/>
                    <a:shade val="90000"/>
                    <a:satMod val="130000"/>
                  </a:schemeClr>
                </a:gs>
                <a:gs pos="100000">
                  <a:schemeClr val="accent3">
                    <a:tint val="100000"/>
                    <a:shade val="100000"/>
                    <a:satMod val="110000"/>
                  </a:schemeClr>
                </a:gs>
              </a:gsLst>
              <a:path path="circle">
                <a:fillToRect l="100000" t="100000" r="100000" b="100000"/>
              </a:path>
            </a:gradFill>
            <a:ln>
              <a:noFill/>
            </a:ln>
            <a:effectLst>
              <a:outerShdw blurRad="44450" dist="25400" dir="2700000" algn="br" rotWithShape="0">
                <a:srgbClr val="00000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9800000"/>
              </a:lightRig>
            </a:scene3d>
            <a:sp3d prstMaterial="flat">
              <a:bevelT w="25400" h="31750"/>
            </a:sp3d>
          </c:spPr>
          <c:invertIfNegative val="0"/>
          <c:cat>
            <c:strRef>
              <c:f>Munka1!$A$2:$A$7</c:f>
              <c:strCache>
                <c:ptCount val="5"/>
                <c:pt idx="0">
                  <c:v>Költségvetési kiadás</c:v>
                </c:pt>
                <c:pt idx="1">
                  <c:v>egyéb bevétel</c:v>
                </c:pt>
                <c:pt idx="2">
                  <c:v>helyi adó</c:v>
                </c:pt>
                <c:pt idx="3">
                  <c:v>állami támogatás</c:v>
                </c:pt>
                <c:pt idx="4">
                  <c:v>Költségvetési bevétel</c:v>
                </c:pt>
              </c:strCache>
            </c:strRef>
          </c:cat>
          <c:val>
            <c:numRef>
              <c:f>Munka1!$D$2:$D$7</c:f>
              <c:numCache>
                <c:formatCode>#,##0</c:formatCode>
                <c:ptCount val="6"/>
                <c:pt idx="0">
                  <c:v>882430</c:v>
                </c:pt>
                <c:pt idx="1">
                  <c:v>21395</c:v>
                </c:pt>
                <c:pt idx="2">
                  <c:v>167288</c:v>
                </c:pt>
                <c:pt idx="3">
                  <c:v>827362</c:v>
                </c:pt>
                <c:pt idx="4" formatCode="General">
                  <c:v>1105406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878-42EC-83E4-3A7533F893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09453440"/>
        <c:axId val="1809440544"/>
      </c:barChart>
      <c:catAx>
        <c:axId val="180945344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1809440544"/>
        <c:crosses val="autoZero"/>
        <c:auto val="1"/>
        <c:lblAlgn val="ctr"/>
        <c:lblOffset val="100"/>
        <c:noMultiLvlLbl val="0"/>
      </c:catAx>
      <c:valAx>
        <c:axId val="1809440544"/>
        <c:scaling>
          <c:orientation val="minMax"/>
          <c:max val="1100000"/>
          <c:min val="0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1809453440"/>
        <c:crosses val="autoZero"/>
        <c:crossBetween val="between"/>
        <c:majorUnit val="200000"/>
        <c:minorUnit val="1000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hu-H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hu-H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04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 dirty="0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A70B22-EF5F-4871-8715-1E6658E275E8}" type="datetimeFigureOut">
              <a:rPr lang="hu-HU" smtClean="0"/>
              <a:t>2026. 01. 08.</a:t>
            </a:fld>
            <a:endParaRPr lang="hu-HU" dirty="0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 dirty="0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7336AE-167E-47EB-8913-C6392E8EED64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56381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7336AE-167E-47EB-8913-C6392E8EED64}" type="slidenum">
              <a:rPr lang="hu-HU" smtClean="0"/>
              <a:t>1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7981044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7336AE-167E-47EB-8913-C6392E8EED64}" type="slidenum">
              <a:rPr lang="hu-HU" smtClean="0"/>
              <a:t>22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8393366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7336AE-167E-47EB-8913-C6392E8EED64}" type="slidenum">
              <a:rPr lang="hu-HU" smtClean="0"/>
              <a:t>34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674366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 dirty="0"/>
          </a:p>
        </p:txBody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70394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4602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 dirty="0"/>
          </a:p>
        </p:txBody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 dirty="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50555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091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 dirty="0"/>
          </a:p>
        </p:txBody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8744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097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1/8/2026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1602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1/8/2026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9607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 dirty="0"/>
          </a:p>
        </p:txBody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1/8/2026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3545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 dirty="0"/>
          </a:p>
        </p:txBody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smtClean="0"/>
              <a:t>1/8/2026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1692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 dirty="0"/>
          </a:p>
        </p:txBody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dirty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559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 dirty="0"/>
          </a:p>
        </p:txBody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3950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 descr="A képen kültéri, táj, ég, fű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D772C22A-CB47-D1B3-B51A-3C36258191E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699"/>
          <a:stretch>
            <a:fillRect/>
          </a:stretch>
        </p:blipFill>
        <p:spPr>
          <a:xfrm>
            <a:off x="-32" y="10"/>
            <a:ext cx="12192031" cy="491506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78593E4-9F18-4133-8E6D-49F2BD5E1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 dirty="0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7E3BC941-69EC-4A5C-BCFE-4507A0D890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5197" y="5120640"/>
            <a:ext cx="10058400" cy="822960"/>
          </a:xfrm>
        </p:spPr>
        <p:txBody>
          <a:bodyPr>
            <a:normAutofit/>
          </a:bodyPr>
          <a:lstStyle/>
          <a:p>
            <a:r>
              <a:rPr lang="hu-HU" sz="3600" b="1" dirty="0">
                <a:solidFill>
                  <a:srgbClr val="FFFFFF"/>
                </a:solidFill>
              </a:rPr>
              <a:t>KÖZMEGHALLGATÁS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9576DF96-B976-4CF3-8745-714F5F9E5E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5212" y="5943600"/>
            <a:ext cx="10058400" cy="543513"/>
          </a:xfrm>
        </p:spPr>
        <p:txBody>
          <a:bodyPr>
            <a:normAutofit/>
          </a:bodyPr>
          <a:lstStyle/>
          <a:p>
            <a:r>
              <a:rPr lang="hu-HU" sz="1500" b="1" dirty="0">
                <a:solidFill>
                  <a:srgbClr val="FFFFFF"/>
                </a:solidFill>
              </a:rPr>
              <a:t>2025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82D7CB0-CBA7-460E-824A-FAAA7D333C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7613423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BE8364-08B1-C930-55F0-F70093AE29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áblázat 3">
            <a:extLst>
              <a:ext uri="{FF2B5EF4-FFF2-40B4-BE49-F238E27FC236}">
                <a16:creationId xmlns:a16="http://schemas.microsoft.com/office/drawing/2014/main" id="{AC81BE52-309F-512A-A2F6-47DA1AEA5C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5439730"/>
              </p:ext>
            </p:extLst>
          </p:nvPr>
        </p:nvGraphicFramePr>
        <p:xfrm>
          <a:off x="504172" y="241863"/>
          <a:ext cx="10774520" cy="5715458"/>
        </p:xfrm>
        <a:graphic>
          <a:graphicData uri="http://schemas.openxmlformats.org/drawingml/2006/table">
            <a:tbl>
              <a:tblPr/>
              <a:tblGrid>
                <a:gridCol w="2313663">
                  <a:extLst>
                    <a:ext uri="{9D8B030D-6E8A-4147-A177-3AD203B41FA5}">
                      <a16:colId xmlns:a16="http://schemas.microsoft.com/office/drawing/2014/main" val="1548320631"/>
                    </a:ext>
                  </a:extLst>
                </a:gridCol>
                <a:gridCol w="3905225">
                  <a:extLst>
                    <a:ext uri="{9D8B030D-6E8A-4147-A177-3AD203B41FA5}">
                      <a16:colId xmlns:a16="http://schemas.microsoft.com/office/drawing/2014/main" val="3420568703"/>
                    </a:ext>
                  </a:extLst>
                </a:gridCol>
                <a:gridCol w="810520">
                  <a:extLst>
                    <a:ext uri="{9D8B030D-6E8A-4147-A177-3AD203B41FA5}">
                      <a16:colId xmlns:a16="http://schemas.microsoft.com/office/drawing/2014/main" val="3682409111"/>
                    </a:ext>
                  </a:extLst>
                </a:gridCol>
                <a:gridCol w="1002095">
                  <a:extLst>
                    <a:ext uri="{9D8B030D-6E8A-4147-A177-3AD203B41FA5}">
                      <a16:colId xmlns:a16="http://schemas.microsoft.com/office/drawing/2014/main" val="2515933465"/>
                    </a:ext>
                  </a:extLst>
                </a:gridCol>
                <a:gridCol w="839993">
                  <a:extLst>
                    <a:ext uri="{9D8B030D-6E8A-4147-A177-3AD203B41FA5}">
                      <a16:colId xmlns:a16="http://schemas.microsoft.com/office/drawing/2014/main" val="4091751386"/>
                    </a:ext>
                  </a:extLst>
                </a:gridCol>
                <a:gridCol w="795782">
                  <a:extLst>
                    <a:ext uri="{9D8B030D-6E8A-4147-A177-3AD203B41FA5}">
                      <a16:colId xmlns:a16="http://schemas.microsoft.com/office/drawing/2014/main" val="1480004993"/>
                    </a:ext>
                  </a:extLst>
                </a:gridCol>
                <a:gridCol w="1107242">
                  <a:extLst>
                    <a:ext uri="{9D8B030D-6E8A-4147-A177-3AD203B41FA5}">
                      <a16:colId xmlns:a16="http://schemas.microsoft.com/office/drawing/2014/main" val="2539540309"/>
                    </a:ext>
                  </a:extLst>
                </a:gridCol>
              </a:tblGrid>
              <a:tr h="640872"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Projekt megnevezése:</a:t>
                      </a:r>
                    </a:p>
                  </a:txBody>
                  <a:tcPr marL="5805" marR="5805" marT="58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Pályázat/fejlesztés rövid leírása:</a:t>
                      </a:r>
                    </a:p>
                  </a:txBody>
                  <a:tcPr marL="5805" marR="5805" marT="58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Forrás:</a:t>
                      </a:r>
                    </a:p>
                  </a:txBody>
                  <a:tcPr marL="5805" marR="5805" marT="58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Összeg (millió forintban):</a:t>
                      </a:r>
                    </a:p>
                  </a:txBody>
                  <a:tcPr marL="5805" marR="5805" marT="58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Beadás éve:</a:t>
                      </a:r>
                    </a:p>
                  </a:txBody>
                  <a:tcPr marL="5805" marR="5805" marT="58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Befejezés éve:</a:t>
                      </a:r>
                    </a:p>
                  </a:txBody>
                  <a:tcPr marL="5805" marR="5805" marT="58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fejlesztés állapota: </a:t>
                      </a:r>
                    </a:p>
                  </a:txBody>
                  <a:tcPr marL="5805" marR="5805" marT="58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4799086"/>
                  </a:ext>
                </a:extLst>
              </a:tr>
              <a:tr h="1049693"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Térségfejlesztés, az életminőség javítása 2023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u-H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2024-ben a Fő úti elbontott házak helyén kialakított parkba helyeztünk el egy filagóriát. A kőkutat díszes, fából faragott kútkávával takartuk be, a filagóriába padot telepítettünk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</a:t>
                      </a:r>
                      <a:b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+önerő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4,2+2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2024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elkészült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362451"/>
                  </a:ext>
                </a:extLst>
              </a:tr>
              <a:tr h="841973"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Térségfejlesztés, az életminőség javítása 2024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régi gázcseretelep melletti kis tó környékének tereprendezése megkezdődött, meghitt rendezvényhelyszín kialakítását kezdtük meg: romantikus fahidak, móló és madárodúk telepítésével. Önerőből nyárfák, platánfák ültetését, gyepesítést, padok, asztalok elhelyezését tervezzük ide tavasszal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5,5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2024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2025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folyamatban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7543708"/>
                  </a:ext>
                </a:extLst>
              </a:tr>
              <a:tr h="715224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Térségfejlesztés, az életminőség javítása – egyedi kérelem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db elektromos autótöltőállomás létesítésére nyújtottunk be egyedi kérelmet – ezeken az állomásokon az önkormányzat és intézményeinek elektromos gépjárműparkjának töltése történik.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2,5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2024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2025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elkészült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223991"/>
                  </a:ext>
                </a:extLst>
              </a:tr>
              <a:tr h="796704"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1" dirty="0"/>
                        <a:t>Településfásítási Program</a:t>
                      </a:r>
                      <a:endParaRPr lang="hu-H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u-H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db nagylevelű hársfát nyertünk el a 2025. évi programban, melyeket a Kossuth úton tervezünk elültetni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2025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2025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folyamatban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1220929"/>
                  </a:ext>
                </a:extLst>
              </a:tr>
              <a:tr h="860080"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Lakótelepi padok és asztalok felújítása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u-H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Lakótelepi 20 pad és asztal felújítása újak telepítése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önerő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1,4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2025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elkészült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08067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74746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áblázat 3">
            <a:extLst>
              <a:ext uri="{FF2B5EF4-FFF2-40B4-BE49-F238E27FC236}">
                <a16:creationId xmlns:a16="http://schemas.microsoft.com/office/drawing/2014/main" id="{C9195A40-EB4C-E6BF-EDBD-767C324682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3907691"/>
              </p:ext>
            </p:extLst>
          </p:nvPr>
        </p:nvGraphicFramePr>
        <p:xfrm>
          <a:off x="504172" y="241863"/>
          <a:ext cx="10774520" cy="5642887"/>
        </p:xfrm>
        <a:graphic>
          <a:graphicData uri="http://schemas.openxmlformats.org/drawingml/2006/table">
            <a:tbl>
              <a:tblPr/>
              <a:tblGrid>
                <a:gridCol w="2313663">
                  <a:extLst>
                    <a:ext uri="{9D8B030D-6E8A-4147-A177-3AD203B41FA5}">
                      <a16:colId xmlns:a16="http://schemas.microsoft.com/office/drawing/2014/main" val="1548320631"/>
                    </a:ext>
                  </a:extLst>
                </a:gridCol>
                <a:gridCol w="3905225">
                  <a:extLst>
                    <a:ext uri="{9D8B030D-6E8A-4147-A177-3AD203B41FA5}">
                      <a16:colId xmlns:a16="http://schemas.microsoft.com/office/drawing/2014/main" val="3420568703"/>
                    </a:ext>
                  </a:extLst>
                </a:gridCol>
                <a:gridCol w="810520">
                  <a:extLst>
                    <a:ext uri="{9D8B030D-6E8A-4147-A177-3AD203B41FA5}">
                      <a16:colId xmlns:a16="http://schemas.microsoft.com/office/drawing/2014/main" val="3682409111"/>
                    </a:ext>
                  </a:extLst>
                </a:gridCol>
                <a:gridCol w="1002095">
                  <a:extLst>
                    <a:ext uri="{9D8B030D-6E8A-4147-A177-3AD203B41FA5}">
                      <a16:colId xmlns:a16="http://schemas.microsoft.com/office/drawing/2014/main" val="2515933465"/>
                    </a:ext>
                  </a:extLst>
                </a:gridCol>
                <a:gridCol w="839993">
                  <a:extLst>
                    <a:ext uri="{9D8B030D-6E8A-4147-A177-3AD203B41FA5}">
                      <a16:colId xmlns:a16="http://schemas.microsoft.com/office/drawing/2014/main" val="4091751386"/>
                    </a:ext>
                  </a:extLst>
                </a:gridCol>
                <a:gridCol w="795782">
                  <a:extLst>
                    <a:ext uri="{9D8B030D-6E8A-4147-A177-3AD203B41FA5}">
                      <a16:colId xmlns:a16="http://schemas.microsoft.com/office/drawing/2014/main" val="1480004993"/>
                    </a:ext>
                  </a:extLst>
                </a:gridCol>
                <a:gridCol w="1107242">
                  <a:extLst>
                    <a:ext uri="{9D8B030D-6E8A-4147-A177-3AD203B41FA5}">
                      <a16:colId xmlns:a16="http://schemas.microsoft.com/office/drawing/2014/main" val="2539540309"/>
                    </a:ext>
                  </a:extLst>
                </a:gridCol>
              </a:tblGrid>
              <a:tr h="640872"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Projekt megnevezése:</a:t>
                      </a:r>
                    </a:p>
                  </a:txBody>
                  <a:tcPr marL="5805" marR="5805" marT="58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Pályázat/fejlesztés rövid leírása:</a:t>
                      </a:r>
                    </a:p>
                  </a:txBody>
                  <a:tcPr marL="5805" marR="5805" marT="58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Forrás:</a:t>
                      </a:r>
                    </a:p>
                  </a:txBody>
                  <a:tcPr marL="5805" marR="5805" marT="58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Összeg (millió forintban):</a:t>
                      </a:r>
                    </a:p>
                  </a:txBody>
                  <a:tcPr marL="5805" marR="5805" marT="58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Beadás éve:</a:t>
                      </a:r>
                    </a:p>
                  </a:txBody>
                  <a:tcPr marL="5805" marR="5805" marT="58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Befejezés éve:</a:t>
                      </a:r>
                    </a:p>
                  </a:txBody>
                  <a:tcPr marL="5805" marR="5805" marT="58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fejlesztés állapota: </a:t>
                      </a:r>
                    </a:p>
                  </a:txBody>
                  <a:tcPr marL="5805" marR="5805" marT="58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4799086"/>
                  </a:ext>
                </a:extLst>
              </a:tr>
              <a:tr h="1049693"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Útburkolat és vízelvezetés javítása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Külterületi utak fejlesztése:</a:t>
                      </a:r>
                    </a:p>
                    <a:p>
                      <a:pPr algn="ctr" fontAlgn="ctr"/>
                      <a:r>
                        <a:rPr lang="hu-H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gázcseretelepi kis tótól a Vízmű érintésével a Pusztapallagi pihenőig tartó szakasz megújítása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VP6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154,47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folyamatban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362451"/>
                  </a:ext>
                </a:extLst>
              </a:tr>
              <a:tr h="841973"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Útburkolat és vízelvezetés javítása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Belterületi utak fejlesztése:</a:t>
                      </a:r>
                    </a:p>
                    <a:p>
                      <a:pPr algn="ctr" fontAlgn="ctr"/>
                      <a:r>
                        <a:rPr lang="hu-H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Tavasz köz, Árpád út, Malom út, Múzeum út</a:t>
                      </a:r>
                      <a:endParaRPr lang="hu-H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TOP+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122,54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közbeszerzés folyamatban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7543708"/>
                  </a:ext>
                </a:extLst>
              </a:tr>
              <a:tr h="715224"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Ivóvízhálózat rekonstrukció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400" dirty="0"/>
                        <a:t>Múzeum úti vízvezeték rekonstrukciója </a:t>
                      </a:r>
                      <a:r>
                        <a:rPr lang="hu-HU" sz="1400" dirty="0">
                          <a:effectLst/>
                          <a:latin typeface="Calibri" panose="020F0502020204030204" pitchFamily="34" charset="0"/>
                          <a:ea typeface="Aptos" panose="020B0004020202020204" pitchFamily="34" charset="0"/>
                        </a:rPr>
                        <a:t>megtörtént</a:t>
                      </a:r>
                      <a:endParaRPr lang="hu-H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önerő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elkészült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164675"/>
                  </a:ext>
                </a:extLst>
              </a:tr>
              <a:tr h="796704"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Karbantartási munkák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u-H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Belterületi kátyúzás elvégzése 100m</a:t>
                      </a:r>
                      <a:r>
                        <a:rPr lang="hu-HU" sz="14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hu-HU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területen</a:t>
                      </a:r>
                      <a:endParaRPr lang="hu-HU" sz="1400" b="0" i="0" u="none" strike="noStrike" baseline="30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önerő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2,2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2025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elkészült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921893"/>
                  </a:ext>
                </a:extLst>
              </a:tr>
              <a:tr h="796704"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Napelem telepítése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sportpálya öltözőjének áramigényét kiszolgáló napelemek felszerelésére pályázott a Sportegyesület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elbírálás alatt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1220929"/>
                  </a:ext>
                </a:extLst>
              </a:tr>
              <a:tr h="796704"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Sportpálya épületének korszerűsítése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Sportpálya épületének korszerűsítése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MLSZ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elbírálás alatt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88055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70071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9">
            <a:extLst>
              <a:ext uri="{FF2B5EF4-FFF2-40B4-BE49-F238E27FC236}">
                <a16:creationId xmlns:a16="http://schemas.microsoft.com/office/drawing/2014/main" id="{C2579DAE-C141-48DB-810E-C070C3008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 dirty="0"/>
          </a:p>
        </p:txBody>
      </p:sp>
      <p:sp>
        <p:nvSpPr>
          <p:cNvPr id="50" name="Rectangle 11">
            <a:extLst>
              <a:ext uri="{FF2B5EF4-FFF2-40B4-BE49-F238E27FC236}">
                <a16:creationId xmlns:a16="http://schemas.microsoft.com/office/drawing/2014/main" id="{02FD90C3-6350-4D5B-9738-6E94EDF30F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 dirty="0"/>
          </a:p>
        </p:txBody>
      </p:sp>
      <p:sp>
        <p:nvSpPr>
          <p:cNvPr id="51" name="Rectangle 13">
            <a:extLst>
              <a:ext uri="{FF2B5EF4-FFF2-40B4-BE49-F238E27FC236}">
                <a16:creationId xmlns:a16="http://schemas.microsoft.com/office/drawing/2014/main" id="{BCD2D517-BC35-4439-AC31-06DF764F25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52" name="Rectangle 15">
            <a:extLst>
              <a:ext uri="{FF2B5EF4-FFF2-40B4-BE49-F238E27FC236}">
                <a16:creationId xmlns:a16="http://schemas.microsoft.com/office/drawing/2014/main" id="{2DD3F846-0483-40F5-A881-0C1AD2A0C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5" name="Táblázat 4">
            <a:extLst>
              <a:ext uri="{FF2B5EF4-FFF2-40B4-BE49-F238E27FC236}">
                <a16:creationId xmlns:a16="http://schemas.microsoft.com/office/drawing/2014/main" id="{B9ECD28E-CE57-FB56-64CF-2F992140DB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3451112"/>
              </p:ext>
            </p:extLst>
          </p:nvPr>
        </p:nvGraphicFramePr>
        <p:xfrm>
          <a:off x="798746" y="1315921"/>
          <a:ext cx="10065413" cy="47139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08297">
                  <a:extLst>
                    <a:ext uri="{9D8B030D-6E8A-4147-A177-3AD203B41FA5}">
                      <a16:colId xmlns:a16="http://schemas.microsoft.com/office/drawing/2014/main" val="3011402510"/>
                    </a:ext>
                  </a:extLst>
                </a:gridCol>
                <a:gridCol w="2378558">
                  <a:extLst>
                    <a:ext uri="{9D8B030D-6E8A-4147-A177-3AD203B41FA5}">
                      <a16:colId xmlns:a16="http://schemas.microsoft.com/office/drawing/2014/main" val="541055143"/>
                    </a:ext>
                  </a:extLst>
                </a:gridCol>
                <a:gridCol w="2378558">
                  <a:extLst>
                    <a:ext uri="{9D8B030D-6E8A-4147-A177-3AD203B41FA5}">
                      <a16:colId xmlns:a16="http://schemas.microsoft.com/office/drawing/2014/main" val="1932909396"/>
                    </a:ext>
                  </a:extLst>
                </a:gridCol>
              </a:tblGrid>
              <a:tr h="639628">
                <a:tc>
                  <a:txBody>
                    <a:bodyPr/>
                    <a:lstStyle/>
                    <a:p>
                      <a:pPr algn="ctr" fontAlgn="ctr"/>
                      <a:r>
                        <a:rPr lang="hu-HU" sz="2000" u="none" strike="noStrike" dirty="0">
                          <a:effectLst/>
                        </a:rPr>
                        <a:t>Pályázó szervezet</a:t>
                      </a:r>
                      <a:endParaRPr lang="hu-HU" sz="2000" b="1" i="0" u="none" strike="noStrike" dirty="0">
                        <a:solidFill>
                          <a:srgbClr val="000000"/>
                        </a:solidFill>
                        <a:effectLst/>
                        <a:latin typeface="Aptos Display" panose="020B0004020202020204" pitchFamily="34" charset="0"/>
                      </a:endParaRPr>
                    </a:p>
                  </a:txBody>
                  <a:tcPr marL="13399" marR="13399" marT="1339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2000" u="none" strike="noStrike" dirty="0">
                          <a:effectLst/>
                        </a:rPr>
                        <a:t>2024. évben</a:t>
                      </a:r>
                      <a:endParaRPr lang="hu-HU" sz="2000" b="1" i="0" u="none" strike="noStrike" dirty="0">
                        <a:solidFill>
                          <a:srgbClr val="000000"/>
                        </a:solidFill>
                        <a:effectLst/>
                        <a:latin typeface="Aptos Display" panose="020B0004020202020204" pitchFamily="34" charset="0"/>
                      </a:endParaRPr>
                    </a:p>
                  </a:txBody>
                  <a:tcPr marL="13399" marR="13399" marT="1339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2000" u="none" strike="noStrike" dirty="0">
                          <a:effectLst/>
                        </a:rPr>
                        <a:t>2025. évben</a:t>
                      </a:r>
                      <a:endParaRPr lang="hu-HU" sz="2000" b="1" i="0" u="none" strike="noStrike" dirty="0">
                        <a:solidFill>
                          <a:srgbClr val="000000"/>
                        </a:solidFill>
                        <a:effectLst/>
                        <a:latin typeface="Aptos Display" panose="020B0004020202020204" pitchFamily="34" charset="0"/>
                      </a:endParaRPr>
                    </a:p>
                  </a:txBody>
                  <a:tcPr marL="13399" marR="13399" marT="1339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0215081"/>
                  </a:ext>
                </a:extLst>
              </a:tr>
              <a:tr h="279553">
                <a:tc>
                  <a:txBody>
                    <a:bodyPr/>
                    <a:lstStyle/>
                    <a:p>
                      <a:pPr algn="l" fontAlgn="ctr"/>
                      <a:r>
                        <a:rPr lang="hu-HU" sz="1500" u="none" strike="noStrike" dirty="0">
                          <a:effectLst/>
                          <a:latin typeface="+mn-lt"/>
                        </a:rPr>
                        <a:t>111. sz. Aba Nemzetség Felfedező és Hagyományőrző Törzs</a:t>
                      </a:r>
                      <a:endParaRPr lang="hu-HU" sz="15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399" marR="13399" marT="1339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500" u="none" strike="noStrike" dirty="0">
                          <a:effectLst/>
                          <a:latin typeface="+mn-lt"/>
                        </a:rPr>
                        <a:t>150 000</a:t>
                      </a:r>
                      <a:endParaRPr lang="hu-HU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399" marR="13399" marT="1339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150 000</a:t>
                      </a:r>
                    </a:p>
                  </a:txBody>
                  <a:tcPr marL="13399" marR="13399" marT="1339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571458"/>
                  </a:ext>
                </a:extLst>
              </a:tr>
              <a:tr h="279553">
                <a:tc>
                  <a:txBody>
                    <a:bodyPr/>
                    <a:lstStyle/>
                    <a:p>
                      <a:pPr algn="l" fontAlgn="ctr"/>
                      <a:r>
                        <a:rPr lang="hu-HU" sz="1500" u="none" strike="noStrike" dirty="0">
                          <a:effectLst/>
                          <a:latin typeface="+mn-lt"/>
                        </a:rPr>
                        <a:t>„Együtt Abasárért” Aba Sámuel Egyesület</a:t>
                      </a:r>
                      <a:endParaRPr lang="hu-HU" sz="15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399" marR="13399" marT="1339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500" u="none" strike="noStrike" dirty="0">
                          <a:effectLst/>
                          <a:latin typeface="+mn-lt"/>
                        </a:rPr>
                        <a:t>1 124 200</a:t>
                      </a:r>
                      <a:endParaRPr lang="hu-HU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399" marR="13399" marT="1339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1 100 000</a:t>
                      </a:r>
                    </a:p>
                  </a:txBody>
                  <a:tcPr marL="13399" marR="13399" marT="1339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803750"/>
                  </a:ext>
                </a:extLst>
              </a:tr>
              <a:tr h="279553">
                <a:tc>
                  <a:txBody>
                    <a:bodyPr/>
                    <a:lstStyle/>
                    <a:p>
                      <a:pPr algn="l" fontAlgn="ctr"/>
                      <a:r>
                        <a:rPr lang="hu-HU" sz="1500" u="none" strike="noStrike" dirty="0">
                          <a:effectLst/>
                          <a:latin typeface="+mn-lt"/>
                        </a:rPr>
                        <a:t>Abasári Múzeum Úti Óvodásokért Alapítvány</a:t>
                      </a:r>
                      <a:endParaRPr lang="hu-HU" sz="15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399" marR="13399" marT="1339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500" u="none" strike="noStrike" dirty="0">
                          <a:effectLst/>
                          <a:latin typeface="+mn-lt"/>
                        </a:rPr>
                        <a:t>400 000</a:t>
                      </a:r>
                      <a:endParaRPr lang="hu-HU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399" marR="13399" marT="1339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100 000</a:t>
                      </a:r>
                    </a:p>
                  </a:txBody>
                  <a:tcPr marL="13399" marR="13399" marT="1339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1570579"/>
                  </a:ext>
                </a:extLst>
              </a:tr>
              <a:tr h="279553">
                <a:tc>
                  <a:txBody>
                    <a:bodyPr/>
                    <a:lstStyle/>
                    <a:p>
                      <a:pPr algn="l" fontAlgn="ctr"/>
                      <a:r>
                        <a:rPr lang="hu-HU" sz="1500" u="none" strike="noStrike" dirty="0">
                          <a:effectLst/>
                          <a:latin typeface="+mn-lt"/>
                        </a:rPr>
                        <a:t>Abasári Honvéd Baráti Kör Egyesület</a:t>
                      </a:r>
                      <a:endParaRPr lang="hu-HU" sz="15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399" marR="13399" marT="1339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500" u="none" strike="noStrike" dirty="0">
                          <a:effectLst/>
                          <a:latin typeface="+mn-lt"/>
                        </a:rPr>
                        <a:t>600 000</a:t>
                      </a:r>
                      <a:endParaRPr lang="hu-HU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399" marR="13399" marT="1339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300 000</a:t>
                      </a:r>
                    </a:p>
                  </a:txBody>
                  <a:tcPr marL="13399" marR="13399" marT="1339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7342094"/>
                  </a:ext>
                </a:extLst>
              </a:tr>
              <a:tr h="279553">
                <a:tc>
                  <a:txBody>
                    <a:bodyPr/>
                    <a:lstStyle/>
                    <a:p>
                      <a:pPr algn="l" fontAlgn="ctr"/>
                      <a:r>
                        <a:rPr lang="hu-HU" sz="1500" u="none" strike="noStrike" dirty="0">
                          <a:effectLst/>
                          <a:latin typeface="+mn-lt"/>
                        </a:rPr>
                        <a:t>Abasári Polgárőrség</a:t>
                      </a:r>
                      <a:endParaRPr lang="hu-HU" sz="15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399" marR="13399" marT="1339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500" u="none" strike="noStrike" dirty="0">
                          <a:effectLst/>
                          <a:latin typeface="+mn-lt"/>
                        </a:rPr>
                        <a:t>1 300 000</a:t>
                      </a:r>
                      <a:endParaRPr lang="hu-HU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399" marR="13399" marT="1339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1 000 000</a:t>
                      </a:r>
                    </a:p>
                  </a:txBody>
                  <a:tcPr marL="13399" marR="13399" marT="1339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6838843"/>
                  </a:ext>
                </a:extLst>
              </a:tr>
              <a:tr h="279553">
                <a:tc>
                  <a:txBody>
                    <a:bodyPr/>
                    <a:lstStyle/>
                    <a:p>
                      <a:pPr algn="l" fontAlgn="ctr"/>
                      <a:r>
                        <a:rPr lang="hu-HU" sz="1500" u="none" strike="noStrike" dirty="0">
                          <a:effectLst/>
                          <a:latin typeface="+mn-lt"/>
                        </a:rPr>
                        <a:t>Abasár Római Katolikus Plébánia</a:t>
                      </a:r>
                      <a:endParaRPr lang="hu-HU" sz="15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399" marR="13399" marT="1339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500" u="none" strike="noStrike" dirty="0">
                          <a:effectLst/>
                          <a:latin typeface="+mn-lt"/>
                        </a:rPr>
                        <a:t>568 380</a:t>
                      </a:r>
                      <a:endParaRPr lang="hu-HU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399" marR="13399" marT="1339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500 000</a:t>
                      </a:r>
                    </a:p>
                  </a:txBody>
                  <a:tcPr marL="13399" marR="13399" marT="1339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5876178"/>
                  </a:ext>
                </a:extLst>
              </a:tr>
              <a:tr h="279553">
                <a:tc>
                  <a:txBody>
                    <a:bodyPr/>
                    <a:lstStyle/>
                    <a:p>
                      <a:pPr algn="l" fontAlgn="ctr"/>
                      <a:r>
                        <a:rPr lang="hu-HU" sz="1500" u="none" strike="noStrike" dirty="0">
                          <a:effectLst/>
                          <a:latin typeface="+mn-lt"/>
                        </a:rPr>
                        <a:t>Tekeres Sk Abasár</a:t>
                      </a:r>
                      <a:endParaRPr lang="hu-HU" sz="15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399" marR="13399" marT="1339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500" u="none" strike="noStrike" dirty="0">
                          <a:effectLst/>
                          <a:latin typeface="+mn-lt"/>
                        </a:rPr>
                        <a:t>900 000</a:t>
                      </a:r>
                      <a:endParaRPr lang="hu-HU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399" marR="13399" marT="1339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700 000</a:t>
                      </a:r>
                    </a:p>
                  </a:txBody>
                  <a:tcPr marL="13399" marR="13399" marT="1339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8281069"/>
                  </a:ext>
                </a:extLst>
              </a:tr>
              <a:tr h="279553">
                <a:tc>
                  <a:txBody>
                    <a:bodyPr/>
                    <a:lstStyle/>
                    <a:p>
                      <a:pPr algn="l" fontAlgn="ctr"/>
                      <a:r>
                        <a:rPr lang="hu-HU" sz="1500" u="none" strike="noStrike" dirty="0">
                          <a:effectLst/>
                          <a:latin typeface="+mn-lt"/>
                        </a:rPr>
                        <a:t>"Abasári Olaszrizling" Borbarátok Egyesülete</a:t>
                      </a:r>
                      <a:endParaRPr lang="hu-HU" sz="15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399" marR="13399" marT="1339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500" u="none" strike="noStrike" dirty="0">
                          <a:effectLst/>
                          <a:latin typeface="+mn-lt"/>
                        </a:rPr>
                        <a:t>450 000</a:t>
                      </a:r>
                      <a:endParaRPr lang="hu-HU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399" marR="13399" marT="1339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400" u="none" strike="noStrike" dirty="0">
                          <a:effectLst/>
                          <a:latin typeface="+mn-lt"/>
                        </a:rPr>
                        <a:t>Nem érkezett érvényes pályázat</a:t>
                      </a:r>
                      <a:endParaRPr lang="hu-H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399" marR="13399" marT="1339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8387191"/>
                  </a:ext>
                </a:extLst>
              </a:tr>
              <a:tr h="279553">
                <a:tc>
                  <a:txBody>
                    <a:bodyPr/>
                    <a:lstStyle/>
                    <a:p>
                      <a:pPr algn="l" fontAlgn="ctr"/>
                      <a:r>
                        <a:rPr lang="hu-HU" sz="1500" u="none" strike="noStrike" dirty="0">
                          <a:effectLst/>
                          <a:latin typeface="+mn-lt"/>
                        </a:rPr>
                        <a:t>Abasári Községi Sportegyesület</a:t>
                      </a:r>
                      <a:endParaRPr lang="hu-HU" sz="15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399" marR="13399" marT="1339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500" u="none" strike="noStrike" dirty="0">
                          <a:effectLst/>
                          <a:latin typeface="+mn-lt"/>
                        </a:rPr>
                        <a:t>2 000 000</a:t>
                      </a:r>
                      <a:endParaRPr lang="hu-HU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399" marR="13399" marT="1339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1 000 000</a:t>
                      </a:r>
                    </a:p>
                  </a:txBody>
                  <a:tcPr marL="13399" marR="13399" marT="1339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8724977"/>
                  </a:ext>
                </a:extLst>
              </a:tr>
              <a:tr h="279553">
                <a:tc>
                  <a:txBody>
                    <a:bodyPr/>
                    <a:lstStyle/>
                    <a:p>
                      <a:pPr algn="l" fontAlgn="ctr"/>
                      <a:r>
                        <a:rPr lang="hu-HU" sz="1500" u="none" strike="noStrike" dirty="0">
                          <a:effectLst/>
                          <a:latin typeface="+mn-lt"/>
                        </a:rPr>
                        <a:t>Abasári Önkéntes Tűzoltó Egyesület</a:t>
                      </a:r>
                      <a:endParaRPr lang="hu-HU" sz="15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399" marR="13399" marT="1339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500" u="none" strike="noStrike" dirty="0">
                          <a:effectLst/>
                          <a:latin typeface="+mn-lt"/>
                        </a:rPr>
                        <a:t>1 200 000</a:t>
                      </a:r>
                      <a:endParaRPr lang="hu-HU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399" marR="13399" marT="1339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1 000 000</a:t>
                      </a:r>
                    </a:p>
                  </a:txBody>
                  <a:tcPr marL="13399" marR="13399" marT="1339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581170"/>
                  </a:ext>
                </a:extLst>
              </a:tr>
              <a:tr h="279553">
                <a:tc>
                  <a:txBody>
                    <a:bodyPr/>
                    <a:lstStyle/>
                    <a:p>
                      <a:pPr algn="l" fontAlgn="ctr"/>
                      <a:r>
                        <a:rPr lang="hu-HU" sz="1500" u="none" strike="noStrike" dirty="0">
                          <a:effectLst/>
                          <a:latin typeface="+mn-lt"/>
                        </a:rPr>
                        <a:t>Abasári jövő Nemzedékéért Alapítvány</a:t>
                      </a:r>
                      <a:endParaRPr lang="hu-HU" sz="15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399" marR="13399" marT="1339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1500" u="none" strike="noStrike" dirty="0">
                          <a:effectLst/>
                          <a:latin typeface="+mn-lt"/>
                        </a:rPr>
                        <a:t>Nem érkezett pályázat</a:t>
                      </a:r>
                      <a:endParaRPr lang="hu-HU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399" marR="13399" marT="1339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500" u="none" strike="noStrike" dirty="0">
                          <a:effectLst/>
                          <a:latin typeface="+mn-lt"/>
                        </a:rPr>
                        <a:t>Nem érkezett pályázat</a:t>
                      </a:r>
                      <a:endParaRPr lang="hu-HU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399" marR="13399" marT="1339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7761151"/>
                  </a:ext>
                </a:extLst>
              </a:tr>
              <a:tr h="279553">
                <a:tc>
                  <a:txBody>
                    <a:bodyPr/>
                    <a:lstStyle/>
                    <a:p>
                      <a:pPr algn="l" fontAlgn="ctr"/>
                      <a:r>
                        <a:rPr lang="hu-HU" sz="1500" u="none" strike="noStrike" dirty="0">
                          <a:effectLst/>
                          <a:latin typeface="+mn-lt"/>
                        </a:rPr>
                        <a:t>Abasári Népfőiskola Alapítvány</a:t>
                      </a:r>
                      <a:endParaRPr lang="hu-HU" sz="15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399" marR="13399" marT="1339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500" u="none" strike="noStrike" dirty="0">
                          <a:effectLst/>
                          <a:latin typeface="+mn-lt"/>
                        </a:rPr>
                        <a:t>650 000</a:t>
                      </a:r>
                      <a:endParaRPr lang="hu-HU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399" marR="13399" marT="1339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200 000</a:t>
                      </a:r>
                    </a:p>
                  </a:txBody>
                  <a:tcPr marL="13399" marR="13399" marT="1339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215642"/>
                  </a:ext>
                </a:extLst>
              </a:tr>
              <a:tr h="279553">
                <a:tc>
                  <a:txBody>
                    <a:bodyPr/>
                    <a:lstStyle/>
                    <a:p>
                      <a:pPr algn="l" fontAlgn="ctr"/>
                      <a:r>
                        <a:rPr lang="hu-HU" sz="1500" u="none" strike="noStrike" dirty="0">
                          <a:effectLst/>
                          <a:latin typeface="+mn-lt"/>
                        </a:rPr>
                        <a:t>Dobóczi All-Star Egyesület</a:t>
                      </a:r>
                      <a:endParaRPr lang="hu-HU" sz="15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399" marR="13399" marT="1339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500" u="none" strike="noStrike" dirty="0">
                          <a:effectLst/>
                          <a:latin typeface="+mn-lt"/>
                        </a:rPr>
                        <a:t>600 000</a:t>
                      </a:r>
                      <a:endParaRPr lang="hu-HU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399" marR="13399" marT="1339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hu-H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100 000</a:t>
                      </a:r>
                    </a:p>
                  </a:txBody>
                  <a:tcPr marL="13399" marR="13399" marT="1339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3824216"/>
                  </a:ext>
                </a:extLst>
              </a:tr>
              <a:tr h="339349">
                <a:tc>
                  <a:txBody>
                    <a:bodyPr/>
                    <a:lstStyle/>
                    <a:p>
                      <a:pPr algn="l" fontAlgn="ctr"/>
                      <a:r>
                        <a:rPr lang="hu-HU" sz="2800" b="1" u="none" strike="noStrike" dirty="0">
                          <a:effectLst/>
                          <a:latin typeface="+mn-lt"/>
                        </a:rPr>
                        <a:t>Összesen (forint)</a:t>
                      </a:r>
                      <a:endParaRPr lang="hu-HU" sz="2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399" marR="13399" marT="1339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2800" b="1" u="none" strike="noStrike" dirty="0">
                          <a:effectLst/>
                          <a:latin typeface="+mn-lt"/>
                        </a:rPr>
                        <a:t>9 942 580</a:t>
                      </a:r>
                      <a:endParaRPr lang="hu-HU" sz="2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3399" marR="13399" marT="1339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6 150 000</a:t>
                      </a:r>
                    </a:p>
                  </a:txBody>
                  <a:tcPr marL="13399" marR="13399" marT="1339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514024"/>
                  </a:ext>
                </a:extLst>
              </a:tr>
            </a:tbl>
          </a:graphicData>
        </a:graphic>
      </p:graphicFrame>
      <p:sp>
        <p:nvSpPr>
          <p:cNvPr id="6" name="Szövegdoboz 5">
            <a:extLst>
              <a:ext uri="{FF2B5EF4-FFF2-40B4-BE49-F238E27FC236}">
                <a16:creationId xmlns:a16="http://schemas.microsoft.com/office/drawing/2014/main" id="{522EF12F-08F0-3358-8FCC-0A9243F586E3}"/>
              </a:ext>
            </a:extLst>
          </p:cNvPr>
          <p:cNvSpPr txBox="1"/>
          <p:nvPr/>
        </p:nvSpPr>
        <p:spPr>
          <a:xfrm>
            <a:off x="697117" y="653154"/>
            <a:ext cx="63645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>
                <a:latin typeface="Aptos Display" panose="020B0004020202020204" pitchFamily="34" charset="0"/>
              </a:rPr>
              <a:t>CIVIL SZERVEZETI TÁMOGATÁSOK</a:t>
            </a:r>
          </a:p>
        </p:txBody>
      </p:sp>
    </p:spTree>
    <p:extLst>
      <p:ext uri="{BB962C8B-B14F-4D97-AF65-F5344CB8AC3E}">
        <p14:creationId xmlns:p14="http://schemas.microsoft.com/office/powerpoint/2010/main" val="3148128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2E0D71E-853C-1F47-3C0C-98B3D367042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788025" y="682625"/>
            <a:ext cx="6403975" cy="84772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100" b="1" dirty="0"/>
              <a:t>Rászorultságtól független </a:t>
            </a:r>
            <a:br>
              <a:rPr lang="en-US" sz="3100" b="1" dirty="0"/>
            </a:br>
            <a:r>
              <a:rPr lang="en-US" sz="3100" b="1" dirty="0"/>
              <a:t>eseti önkormányzati támogatások</a:t>
            </a:r>
            <a:br>
              <a:rPr lang="hu-HU" sz="3400" b="1" dirty="0"/>
            </a:br>
            <a:endParaRPr lang="en-US" sz="3400" b="1" dirty="0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FEDC9063-2E1F-9147-8E0F-4F6E0C8CF8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171" y="523684"/>
            <a:ext cx="3475278" cy="2476136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61EE004E-56D4-CC2A-43A9-D1110C1488DA}"/>
              </a:ext>
            </a:extLst>
          </p:cNvPr>
          <p:cNvSpPr txBox="1"/>
          <p:nvPr/>
        </p:nvSpPr>
        <p:spPr>
          <a:xfrm>
            <a:off x="4904795" y="1410991"/>
            <a:ext cx="6405063" cy="1604877"/>
          </a:xfrm>
          <a:prstGeom prst="rect">
            <a:avLst/>
          </a:prstGeom>
        </p:spPr>
        <p:txBody>
          <a:bodyPr vert="horz" lIns="0" tIns="45720" rIns="0" bIns="45720" rtlCol="0">
            <a:normAutofit fontScale="85000" lnSpcReduction="10000"/>
          </a:bodyPr>
          <a:lstStyle/>
          <a:p>
            <a:pPr defTabSz="914400">
              <a:lnSpc>
                <a:spcPct val="90000"/>
              </a:lnSpc>
              <a:spcAft>
                <a:spcPts val="800"/>
              </a:spcAft>
              <a:buClr>
                <a:schemeClr val="accent1"/>
              </a:buClr>
              <a:buFont typeface="Calibri" panose="020F0502020204030204" pitchFamily="34" charset="0"/>
            </a:pPr>
            <a:r>
              <a:rPr lang="hu-HU" b="1" dirty="0"/>
              <a:t>- </a:t>
            </a:r>
            <a:r>
              <a:rPr lang="en-US" b="1" dirty="0"/>
              <a:t>Babakelengye támogatás</a:t>
            </a:r>
            <a:br>
              <a:rPr lang="hu-HU" b="1" dirty="0"/>
            </a:br>
            <a:br>
              <a:rPr lang="hu-HU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</a:b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A helyi rendelet alapján 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babakelengye támogatás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iránti kérelem ügyében az újszülöttek egyszeri pénzbeli ellátásban és „babaköszöntő” természetbeni támogatásban részesültek. </a:t>
            </a:r>
          </a:p>
          <a:p>
            <a:pPr defTabSz="914400">
              <a:lnSpc>
                <a:spcPct val="90000"/>
              </a:lnSpc>
              <a:spcAft>
                <a:spcPts val="800"/>
              </a:spcAft>
              <a:buClr>
                <a:schemeClr val="accent1"/>
              </a:buClr>
              <a:buFont typeface="Calibri" panose="020F0502020204030204" pitchFamily="34" charset="0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A védőnői szolgálat adatszolgáltatása szerint 202</a:t>
            </a:r>
            <a:r>
              <a:rPr lang="hu-HU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5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. novemberig </a:t>
            </a:r>
            <a:r>
              <a:rPr lang="hu-HU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15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abasári lakóhelyű baba született, a családokat a település polgármestere köszöntötte.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B92AE7C1-8176-B660-260F-591EB368AC27}"/>
              </a:ext>
            </a:extLst>
          </p:cNvPr>
          <p:cNvSpPr txBox="1"/>
          <p:nvPr/>
        </p:nvSpPr>
        <p:spPr>
          <a:xfrm>
            <a:off x="680171" y="3475691"/>
            <a:ext cx="6097508" cy="24222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90000"/>
              </a:lnSpc>
              <a:spcAft>
                <a:spcPts val="800"/>
              </a:spcAft>
              <a:buClr>
                <a:schemeClr val="accent1"/>
              </a:buClr>
              <a:buFont typeface="Calibri" panose="020F0502020204030204" pitchFamily="34" charset="0"/>
            </a:pPr>
            <a:r>
              <a:rPr lang="hu-HU" sz="1500" b="1" dirty="0"/>
              <a:t>- </a:t>
            </a:r>
            <a:r>
              <a:rPr lang="en-US" sz="1500" b="1" dirty="0"/>
              <a:t>70 éven felüli abasári lakosok karácsonyi juttatása</a:t>
            </a:r>
            <a:br>
              <a:rPr lang="hu-HU" sz="1800" b="1" dirty="0"/>
            </a:br>
            <a:br>
              <a:rPr lang="hu-HU" sz="1800" b="1" dirty="0"/>
            </a:b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Minden év karácsonya előtt megajándékozza az önkormányzat a 70 év fölötti abasári lakosokat.</a:t>
            </a:r>
            <a:endParaRPr lang="hu-HU" sz="15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defTabSz="914400">
              <a:lnSpc>
                <a:spcPct val="90000"/>
              </a:lnSpc>
              <a:spcAft>
                <a:spcPts val="800"/>
              </a:spcAft>
              <a:buClr>
                <a:schemeClr val="accent1"/>
              </a:buClr>
              <a:buFont typeface="Calibri" panose="020F0502020204030204" pitchFamily="34" charset="0"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Az ajándékozottak kérésére a 202</a:t>
            </a:r>
            <a:r>
              <a:rPr lang="hu-HU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é</a:t>
            </a:r>
            <a:r>
              <a:rPr lang="hu-HU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vtől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csomagok </a:t>
            </a:r>
            <a:r>
              <a:rPr lang="hu-HU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és 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helyi élelmiszerüzletekben felhasználható ajándékutalvány</a:t>
            </a:r>
            <a:r>
              <a:rPr lang="hu-HU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ok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helyett készpénzre váltottu</a:t>
            </a:r>
            <a:r>
              <a:rPr lang="hu-HU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k.</a:t>
            </a:r>
          </a:p>
          <a:p>
            <a:pPr defTabSz="914400">
              <a:lnSpc>
                <a:spcPct val="90000"/>
              </a:lnSpc>
              <a:spcAft>
                <a:spcPts val="800"/>
              </a:spcAft>
              <a:buClr>
                <a:schemeClr val="accent1"/>
              </a:buClr>
              <a:buFont typeface="Calibri" panose="020F0502020204030204" pitchFamily="34" charset="0"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202</a:t>
            </a:r>
            <a:r>
              <a:rPr lang="hu-HU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évben </a:t>
            </a:r>
            <a:r>
              <a:rPr lang="hu-HU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is 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35</a:t>
            </a:r>
            <a:r>
              <a:rPr lang="hu-HU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0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fő számíthat a látogatásunkra az ünnepek előtt.</a:t>
            </a:r>
          </a:p>
          <a:p>
            <a:endParaRPr lang="hu-HU" dirty="0"/>
          </a:p>
        </p:txBody>
      </p:sp>
      <p:pic>
        <p:nvPicPr>
          <p:cNvPr id="7" name="Kép 6" descr="A képen karácsonyfa, karácsony, fa, karácsonyi dekoráció látható&#10;&#10;Automatikusan generált leírás">
            <a:extLst>
              <a:ext uri="{FF2B5EF4-FFF2-40B4-BE49-F238E27FC236}">
                <a16:creationId xmlns:a16="http://schemas.microsoft.com/office/drawing/2014/main" id="{FE4D3A3D-6C43-F49B-9C99-512C02806B6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010" r="1041" b="-1"/>
          <a:stretch/>
        </p:blipFill>
        <p:spPr>
          <a:xfrm>
            <a:off x="7457850" y="3166596"/>
            <a:ext cx="3557716" cy="300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2613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49">
            <a:extLst>
              <a:ext uri="{FF2B5EF4-FFF2-40B4-BE49-F238E27FC236}">
                <a16:creationId xmlns:a16="http://schemas.microsoft.com/office/drawing/2014/main" id="{38247643-37AB-47DE-B7BD-7A64FEB13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 dirty="0"/>
          </a:p>
        </p:txBody>
      </p:sp>
      <p:sp>
        <p:nvSpPr>
          <p:cNvPr id="63" name="Rectangle 51">
            <a:extLst>
              <a:ext uri="{FF2B5EF4-FFF2-40B4-BE49-F238E27FC236}">
                <a16:creationId xmlns:a16="http://schemas.microsoft.com/office/drawing/2014/main" id="{AEBC3119-F8E7-4266-91B8-7A1E808B48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 dirty="0"/>
          </a:p>
        </p:txBody>
      </p:sp>
      <p:cxnSp>
        <p:nvCxnSpPr>
          <p:cNvPr id="64" name="Straight Connector 53">
            <a:extLst>
              <a:ext uri="{FF2B5EF4-FFF2-40B4-BE49-F238E27FC236}">
                <a16:creationId xmlns:a16="http://schemas.microsoft.com/office/drawing/2014/main" id="{57D15890-6502-4FAA-AB03-AFAC88EE2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Kép 2" descr="A képen személy, kültéri, ruházat, ember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DA1462BC-4D5C-BA8A-2121-7DDC546467D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0976"/>
          <a:stretch>
            <a:fillRect/>
          </a:stretch>
        </p:blipFill>
        <p:spPr>
          <a:xfrm>
            <a:off x="20" y="10"/>
            <a:ext cx="4578952" cy="6857990"/>
          </a:xfrm>
          <a:prstGeom prst="rect">
            <a:avLst/>
          </a:prstGeom>
        </p:spPr>
      </p:pic>
      <p:sp>
        <p:nvSpPr>
          <p:cNvPr id="65" name="Rectangle 55">
            <a:extLst>
              <a:ext uri="{FF2B5EF4-FFF2-40B4-BE49-F238E27FC236}">
                <a16:creationId xmlns:a16="http://schemas.microsoft.com/office/drawing/2014/main" id="{4AAB5859-0C3B-4536-9743-0CAF111EDB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4639733" y="0"/>
            <a:ext cx="755226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 dirty="0"/>
          </a:p>
        </p:txBody>
      </p:sp>
      <p:sp>
        <p:nvSpPr>
          <p:cNvPr id="66" name="Rectangle 57">
            <a:extLst>
              <a:ext uri="{FF2B5EF4-FFF2-40B4-BE49-F238E27FC236}">
                <a16:creationId xmlns:a16="http://schemas.microsoft.com/office/drawing/2014/main" id="{81A51F47-81C5-43A3-98C0-DB7B157210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8972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 dirty="0"/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C0985284-0230-435D-8337-8EFD2DD1A52D}"/>
              </a:ext>
            </a:extLst>
          </p:cNvPr>
          <p:cNvSpPr txBox="1"/>
          <p:nvPr/>
        </p:nvSpPr>
        <p:spPr>
          <a:xfrm>
            <a:off x="5124206" y="2236304"/>
            <a:ext cx="6339840" cy="365266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r>
              <a:rPr lang="en-US" dirty="0">
                <a:solidFill>
                  <a:srgbClr val="FFFFFF"/>
                </a:solidFill>
                <a:effectLst/>
              </a:rPr>
              <a:t>Az </a:t>
            </a:r>
            <a:r>
              <a:rPr lang="en-US" dirty="0">
                <a:solidFill>
                  <a:srgbClr val="FFFFFF"/>
                </a:solidFill>
              </a:rPr>
              <a:t>önkormányzat az </a:t>
            </a:r>
            <a:r>
              <a:rPr lang="en-US" dirty="0">
                <a:solidFill>
                  <a:srgbClr val="FFFFFF"/>
                </a:solidFill>
                <a:effectLst/>
              </a:rPr>
              <a:t>elmúlt évben is próbált olyan problémákra, feladatokra koncentrálni</a:t>
            </a:r>
            <a:r>
              <a:rPr lang="hu-HU" dirty="0">
                <a:solidFill>
                  <a:srgbClr val="FFFFFF"/>
                </a:solidFill>
                <a:effectLst/>
              </a:rPr>
              <a:t>,</a:t>
            </a:r>
            <a:r>
              <a:rPr lang="en-US" dirty="0">
                <a:solidFill>
                  <a:srgbClr val="FFFFFF"/>
                </a:solidFill>
                <a:effectLst/>
              </a:rPr>
              <a:t> am</a:t>
            </a:r>
            <a:r>
              <a:rPr lang="hu-HU" dirty="0">
                <a:solidFill>
                  <a:srgbClr val="FFFFFF"/>
                </a:solidFill>
                <a:effectLst/>
              </a:rPr>
              <a:t>elyek</a:t>
            </a:r>
            <a:r>
              <a:rPr lang="en-US" dirty="0">
                <a:solidFill>
                  <a:srgbClr val="FFFFFF"/>
                </a:solidFill>
                <a:effectLst/>
              </a:rPr>
              <a:t>nek megoldása során </a:t>
            </a:r>
            <a:r>
              <a:rPr lang="hu-HU" dirty="0">
                <a:solidFill>
                  <a:srgbClr val="FFFFFF"/>
                </a:solidFill>
                <a:effectLst/>
              </a:rPr>
              <a:t>a lehető leg</a:t>
            </a:r>
            <a:r>
              <a:rPr lang="en-US" dirty="0">
                <a:solidFill>
                  <a:srgbClr val="FFFFFF"/>
                </a:solidFill>
                <a:effectLst/>
              </a:rPr>
              <a:t>több ember kényelmét tudjuk biztosítani.</a:t>
            </a:r>
          </a:p>
          <a:p>
            <a:pPr lvl="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endParaRPr lang="en-US" dirty="0">
              <a:solidFill>
                <a:srgbClr val="FFFFFF"/>
              </a:solidFill>
            </a:endParaRPr>
          </a:p>
          <a:p>
            <a:pPr lvl="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endParaRPr lang="en-US" dirty="0">
              <a:solidFill>
                <a:srgbClr val="FFFFFF"/>
              </a:solidFill>
              <a:effectLst/>
            </a:endParaRPr>
          </a:p>
          <a:p>
            <a:pPr lvl="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r>
              <a:rPr lang="en-US" dirty="0">
                <a:solidFill>
                  <a:srgbClr val="FFFFFF"/>
                </a:solidFill>
              </a:rPr>
              <a:t>Kiemelten szeretném megköszönni </a:t>
            </a:r>
            <a:r>
              <a:rPr lang="en-US" dirty="0">
                <a:solidFill>
                  <a:srgbClr val="FFFFFF"/>
                </a:solidFill>
                <a:effectLst/>
              </a:rPr>
              <a:t>az önkormányzati </a:t>
            </a:r>
            <a:r>
              <a:rPr lang="hu-HU" dirty="0">
                <a:solidFill>
                  <a:srgbClr val="FFFFFF"/>
                </a:solidFill>
                <a:effectLst/>
              </a:rPr>
              <a:t>k</a:t>
            </a:r>
            <a:r>
              <a:rPr lang="en-US" dirty="0">
                <a:solidFill>
                  <a:srgbClr val="FFFFFF"/>
                </a:solidFill>
                <a:effectLst/>
              </a:rPr>
              <a:t>ft. valamennyi dolgozójának az egész éves helytállását, precíz munkavégzés</a:t>
            </a:r>
            <a:r>
              <a:rPr lang="hu-HU" dirty="0">
                <a:solidFill>
                  <a:srgbClr val="FFFFFF"/>
                </a:solidFill>
                <a:effectLst/>
              </a:rPr>
              <a:t>é</a:t>
            </a:r>
            <a:r>
              <a:rPr lang="en-US" dirty="0">
                <a:solidFill>
                  <a:srgbClr val="FFFFFF"/>
                </a:solidFill>
                <a:effectLst/>
              </a:rPr>
              <a:t>t.</a:t>
            </a:r>
          </a:p>
        </p:txBody>
      </p:sp>
    </p:spTree>
    <p:extLst>
      <p:ext uri="{BB962C8B-B14F-4D97-AF65-F5344CB8AC3E}">
        <p14:creationId xmlns:p14="http://schemas.microsoft.com/office/powerpoint/2010/main" val="36519802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3CAC8C64-1899-10E9-85B4-3D062F1560C1}"/>
              </a:ext>
            </a:extLst>
          </p:cNvPr>
          <p:cNvSpPr txBox="1"/>
          <p:nvPr/>
        </p:nvSpPr>
        <p:spPr>
          <a:xfrm>
            <a:off x="4215897" y="1452809"/>
            <a:ext cx="6989275" cy="4696873"/>
          </a:xfrm>
          <a:prstGeom prst="rect">
            <a:avLst/>
          </a:prstGeom>
        </p:spPr>
        <p:txBody>
          <a:bodyPr vert="horz" lIns="0" tIns="45720" rIns="0" bIns="45720" rtlCol="0">
            <a:normAutofit lnSpcReduction="10000"/>
          </a:bodyPr>
          <a:lstStyle/>
          <a:p>
            <a:pPr algn="just"/>
            <a:r>
              <a:rPr lang="hu-HU" dirty="0"/>
              <a:t>A TOP PLUSZ-1.2.3-21-HE1-2023-00067 „Belterületi utak fejlesztése” projekt a jogszabályi változások, hatósági egyeztetések, valamint a műszaki tartalom módosítása miatt a tervezettnél jóval hosszabb idő alatt jutott el a megvalósítási szakaszba.</a:t>
            </a:r>
          </a:p>
          <a:p>
            <a:pPr algn="just"/>
            <a:endParaRPr lang="hu-HU" dirty="0"/>
          </a:p>
          <a:p>
            <a:pPr algn="just"/>
            <a:r>
              <a:rPr lang="hu-HU" dirty="0"/>
              <a:t>A támogatási szerződést 2024 tavaszán írták alá, majd több módosítás történt 2025-ben. A projektbe a </a:t>
            </a:r>
            <a:r>
              <a:rPr lang="hu-HU" b="1" dirty="0"/>
              <a:t>Múzeum út </a:t>
            </a:r>
            <a:r>
              <a:rPr lang="hu-HU" dirty="0"/>
              <a:t>és </a:t>
            </a:r>
            <a:r>
              <a:rPr lang="hu-HU" b="1" dirty="0"/>
              <a:t>Árpád út </a:t>
            </a:r>
            <a:r>
              <a:rPr lang="hu-HU" dirty="0"/>
              <a:t>mellé utólag került be a </a:t>
            </a:r>
            <a:r>
              <a:rPr lang="hu-HU" b="1" dirty="0"/>
              <a:t>Malom út </a:t>
            </a:r>
            <a:r>
              <a:rPr lang="hu-HU" dirty="0"/>
              <a:t>és a </a:t>
            </a:r>
            <a:r>
              <a:rPr lang="hu-HU" b="1" dirty="0"/>
              <a:t>Tavasz köz</a:t>
            </a:r>
            <a:r>
              <a:rPr lang="hu-HU" dirty="0"/>
              <a:t>.</a:t>
            </a:r>
          </a:p>
          <a:p>
            <a:pPr algn="just"/>
            <a:endParaRPr lang="hu-HU" dirty="0"/>
          </a:p>
          <a:p>
            <a:pPr algn="just"/>
            <a:r>
              <a:rPr lang="hu-HU" dirty="0"/>
              <a:t>Közben elvégezték a vízhálózat cseréjének munkáit a Múzeum úton, valamint megtörtént a projekt szükséges szakmai szereplőinek kiválasztása.</a:t>
            </a:r>
          </a:p>
          <a:p>
            <a:pPr algn="just"/>
            <a:endParaRPr lang="hu-HU" dirty="0"/>
          </a:p>
          <a:p>
            <a:pPr algn="just"/>
            <a:r>
              <a:rPr lang="hu-HU" dirty="0"/>
              <a:t>2025 szeptemberére az Építési és Közlekedési Minisztérium jóváhagyta a projekt költségellenőrzését, így a kivitelező közbeszerzése elindulhatott.</a:t>
            </a:r>
          </a:p>
          <a:p>
            <a:pPr algn="just"/>
            <a:endParaRPr lang="hu-HU" dirty="0"/>
          </a:p>
          <a:p>
            <a:pPr algn="just"/>
            <a:r>
              <a:rPr lang="hu-HU" dirty="0"/>
              <a:t>Az eredeti fizikai projektzárás dátumát is módosítani kellett, így az jelenleg 2026. június 30.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49E4FE58-CDDA-77A4-1CF1-F52FDC8B74A4}"/>
              </a:ext>
            </a:extLst>
          </p:cNvPr>
          <p:cNvSpPr txBox="1"/>
          <p:nvPr/>
        </p:nvSpPr>
        <p:spPr>
          <a:xfrm>
            <a:off x="715223" y="1520982"/>
            <a:ext cx="286994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hangingPunct="0"/>
            <a:r>
              <a:rPr lang="hu-HU" dirty="0"/>
              <a:t>2022.12.12. – A pályázati dokumentáció elkészítése</a:t>
            </a:r>
          </a:p>
          <a:p>
            <a:pPr lvl="0" hangingPunct="0"/>
            <a:endParaRPr lang="hu-HU" dirty="0"/>
          </a:p>
          <a:p>
            <a:pPr lvl="0" hangingPunct="0"/>
            <a:r>
              <a:rPr lang="hu-HU" dirty="0"/>
              <a:t>Fizikai befejezés: 2026.06.30.</a:t>
            </a:r>
          </a:p>
          <a:p>
            <a:pPr lvl="0" hangingPunct="0"/>
            <a:endParaRPr lang="hu-HU" dirty="0"/>
          </a:p>
          <a:p>
            <a:pPr lvl="0" hangingPunct="0"/>
            <a:r>
              <a:rPr lang="hu-HU" dirty="0"/>
              <a:t>A kivitelező kiválasztása folyik, szeptemberben elindult a közbeszerzés folyamata.</a:t>
            </a:r>
          </a:p>
          <a:p>
            <a:pPr lvl="0" hangingPunct="0"/>
            <a:endParaRPr lang="hu-HU" dirty="0"/>
          </a:p>
          <a:p>
            <a:pPr lvl="0" hangingPunct="0"/>
            <a:r>
              <a:rPr lang="hu-HU" dirty="0"/>
              <a:t>3 érvényes pályázat érkezett. Jelen pillanatban is zajlik a kivitelezésre jelentkező cégek hiánypótoltatása.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37547003-4DCF-3333-9D0F-36764A9EAF73}"/>
              </a:ext>
            </a:extLst>
          </p:cNvPr>
          <p:cNvSpPr txBox="1"/>
          <p:nvPr/>
        </p:nvSpPr>
        <p:spPr>
          <a:xfrm>
            <a:off x="642796" y="253497"/>
            <a:ext cx="94880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800" b="1" dirty="0"/>
              <a:t>BELTERÜLETI UTAK FEJLESZTÉSE</a:t>
            </a:r>
          </a:p>
        </p:txBody>
      </p:sp>
    </p:spTree>
    <p:extLst>
      <p:ext uri="{BB962C8B-B14F-4D97-AF65-F5344CB8AC3E}">
        <p14:creationId xmlns:p14="http://schemas.microsoft.com/office/powerpoint/2010/main" val="19694911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B93F81-B2F5-A20E-2FB2-8D6056D3DD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A078232B-59F2-07A9-5749-EE86E54C22CA}"/>
              </a:ext>
            </a:extLst>
          </p:cNvPr>
          <p:cNvSpPr txBox="1"/>
          <p:nvPr/>
        </p:nvSpPr>
        <p:spPr>
          <a:xfrm>
            <a:off x="733331" y="2361876"/>
            <a:ext cx="10022186" cy="3075089"/>
          </a:xfrm>
          <a:prstGeom prst="rect">
            <a:avLst/>
          </a:prstGeom>
        </p:spPr>
        <p:txBody>
          <a:bodyPr vert="horz" lIns="0" tIns="45720" rIns="0" bIns="45720" rtlCol="0">
            <a:normAutofit fontScale="92500" lnSpcReduction="20000"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r>
              <a:rPr lang="hu-HU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cs typeface="Aharoni" panose="02010803020104030203" pitchFamily="2" charset="-79"/>
              </a:rPr>
              <a:t>Az útügyi hatóságok előírása szerint a kivitelező és a megrendelő műszaki ellenőrei az utat átvették. Az útügyi hatóságok szerint a mű alkalmas közlekedésre. Az engedélyeztetés zajlik a háttérben.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endParaRPr lang="hu-HU" sz="1200" dirty="0">
              <a:solidFill>
                <a:schemeClr val="tx1">
                  <a:lumMod val="75000"/>
                  <a:lumOff val="25000"/>
                </a:schemeClr>
              </a:solidFill>
              <a:effectLst/>
              <a:cs typeface="Aharoni" panose="02010803020104030203" pitchFamily="2" charset="-79"/>
            </a:endParaRPr>
          </a:p>
          <a:p>
            <a:pPr algn="just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r>
              <a:rPr lang="hu-HU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cs typeface="Aharoni" panose="02010803020104030203" pitchFamily="2" charset="-79"/>
              </a:rPr>
              <a:t>2025</a:t>
            </a:r>
            <a:r>
              <a:rPr lang="hu-HU" dirty="0">
                <a:solidFill>
                  <a:schemeClr val="tx1">
                    <a:lumMod val="75000"/>
                    <a:lumOff val="25000"/>
                  </a:schemeClr>
                </a:solidFill>
                <a:cs typeface="Aharoni" panose="02010803020104030203" pitchFamily="2" charset="-79"/>
              </a:rPr>
              <a:t>. július 24-én történt a hibaészlelés az önkormányzat jelzett a kivitelezőnek. Kérte külön garancia megjelöléssel felvenni ezt a hibát. A kivitelező az 5 éves garanciaidőn belül külön féléves műszaki ellenőrzést rendelt el a hiba okának feltárására.</a:t>
            </a:r>
          </a:p>
          <a:p>
            <a:pPr algn="just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endParaRPr lang="hu-HU" dirty="0">
              <a:solidFill>
                <a:schemeClr val="tx1">
                  <a:lumMod val="75000"/>
                  <a:lumOff val="25000"/>
                </a:schemeClr>
              </a:solidFill>
              <a:cs typeface="Aharoni" panose="02010803020104030203" pitchFamily="2" charset="-79"/>
            </a:endParaRPr>
          </a:p>
          <a:p>
            <a:pPr algn="just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r>
              <a:rPr lang="hu-HU" dirty="0">
                <a:solidFill>
                  <a:schemeClr val="tx1">
                    <a:lumMod val="75000"/>
                    <a:lumOff val="25000"/>
                  </a:schemeClr>
                </a:solidFill>
                <a:cs typeface="Aharoni" panose="02010803020104030203" pitchFamily="2" charset="-79"/>
              </a:rPr>
              <a:t>Az önkormányzat kérésére független szakértőt kért fel a kivitelező, a Budapesti Műszaki és Gazdasági Egyetem Út és Vasútépítési Tanszékéről, dr. Tóth Csaba személyében. A hibafeltárás szakértői véleményezése még zajlik. Országosan több projektet is érintő problémáról van szó az elmúlt években.</a:t>
            </a:r>
          </a:p>
          <a:p>
            <a:pPr algn="just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endParaRPr lang="hu-HU" dirty="0">
              <a:solidFill>
                <a:schemeClr val="tx1">
                  <a:lumMod val="75000"/>
                  <a:lumOff val="25000"/>
                </a:schemeClr>
              </a:solidFill>
              <a:cs typeface="Aharoni" panose="02010803020104030203" pitchFamily="2" charset="-79"/>
            </a:endParaRPr>
          </a:p>
          <a:p>
            <a:pPr algn="just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r>
              <a:rPr lang="hu-HU" dirty="0">
                <a:solidFill>
                  <a:schemeClr val="tx1">
                    <a:lumMod val="75000"/>
                    <a:lumOff val="25000"/>
                  </a:schemeClr>
                </a:solidFill>
                <a:cs typeface="Aharoni" panose="02010803020104030203" pitchFamily="2" charset="-79"/>
              </a:rPr>
              <a:t>Rendkívül bonyodalmas, hosszadalmas, földhivatali, telekalakítási, közbeszerzési problémákkal tűzdelt projekt volt adminisztratív oldalról is.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07739C71-4D30-96CC-F7E4-3204E567B8B4}"/>
              </a:ext>
            </a:extLst>
          </p:cNvPr>
          <p:cNvSpPr txBox="1"/>
          <p:nvPr/>
        </p:nvSpPr>
        <p:spPr>
          <a:xfrm>
            <a:off x="651850" y="1421035"/>
            <a:ext cx="10022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A projekt nyomán megtörtént a lakott/belterület határán elhelyezkedő kőzúzalékos földutak javítása több, mint 1000 méteren. A jelenlegi földutak helyett aszfalt burkolatú út kialakítására került sor.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F7BB1476-EE41-2F87-A9B1-71C0ED55F1EF}"/>
              </a:ext>
            </a:extLst>
          </p:cNvPr>
          <p:cNvSpPr txBox="1"/>
          <p:nvPr/>
        </p:nvSpPr>
        <p:spPr>
          <a:xfrm>
            <a:off x="715224" y="342741"/>
            <a:ext cx="80213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/>
              <a:t>Külterületi helyi közutak fejlesztése Abasáron</a:t>
            </a:r>
          </a:p>
        </p:txBody>
      </p:sp>
    </p:spTree>
    <p:extLst>
      <p:ext uri="{BB962C8B-B14F-4D97-AF65-F5344CB8AC3E}">
        <p14:creationId xmlns:p14="http://schemas.microsoft.com/office/powerpoint/2010/main" val="20395927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1C0670-9C61-9AFD-88BF-485307799D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8247643-37AB-47DE-B7BD-7A64FEB13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EBC3119-F8E7-4266-91B8-7A1E808B48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7D15890-6502-4FAA-AB03-AFAC88EE2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990D0034-F768-41E7-85D4-F38C4DE85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4F7E42D-8B5A-4FC8-81CD-9E60171F7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 dirty="0"/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7FC6247F-356B-19E3-BBEA-8E5B1250822A}"/>
              </a:ext>
            </a:extLst>
          </p:cNvPr>
          <p:cNvSpPr txBox="1"/>
          <p:nvPr/>
        </p:nvSpPr>
        <p:spPr>
          <a:xfrm>
            <a:off x="414780" y="772998"/>
            <a:ext cx="3412502" cy="521632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r>
              <a:rPr lang="hu-HU" sz="2400" dirty="0">
                <a:solidFill>
                  <a:srgbClr val="FFFFFF"/>
                </a:solidFill>
              </a:rPr>
              <a:t>Az i</a:t>
            </a:r>
            <a:r>
              <a:rPr lang="en-US" sz="2400" dirty="0">
                <a:solidFill>
                  <a:srgbClr val="FFFFFF"/>
                </a:solidFill>
              </a:rPr>
              <a:t>vóvízszennyezés kapcsán </a:t>
            </a:r>
            <a:r>
              <a:rPr lang="hu-HU" sz="2400" dirty="0">
                <a:solidFill>
                  <a:srgbClr val="FFFFFF"/>
                </a:solidFill>
              </a:rPr>
              <a:t>a </a:t>
            </a:r>
            <a:r>
              <a:rPr lang="en-US" sz="2400" dirty="0">
                <a:solidFill>
                  <a:srgbClr val="FFFFFF"/>
                </a:solidFill>
              </a:rPr>
              <a:t>tisztítóberendezések kiépítése</a:t>
            </a:r>
            <a:r>
              <a:rPr lang="hu-HU" sz="2400" dirty="0">
                <a:solidFill>
                  <a:srgbClr val="FFFFFF"/>
                </a:solidFill>
              </a:rPr>
              <a:t> és a</a:t>
            </a:r>
            <a:r>
              <a:rPr lang="en-US" sz="2400" dirty="0">
                <a:solidFill>
                  <a:srgbClr val="FFFFFF"/>
                </a:solidFill>
              </a:rPr>
              <a:t> próbaüzem</a:t>
            </a:r>
            <a:r>
              <a:rPr lang="hu-HU" sz="2400" dirty="0">
                <a:solidFill>
                  <a:srgbClr val="FFFFFF"/>
                </a:solidFill>
              </a:rPr>
              <a:t>időszakának</a:t>
            </a:r>
            <a:r>
              <a:rPr lang="en-US" sz="2400" dirty="0">
                <a:solidFill>
                  <a:srgbClr val="FFFFFF"/>
                </a:solidFill>
              </a:rPr>
              <a:t> lezárása</a:t>
            </a:r>
            <a:r>
              <a:rPr lang="hu-HU" sz="2400" dirty="0">
                <a:solidFill>
                  <a:srgbClr val="FFFFFF"/>
                </a:solidFill>
              </a:rPr>
              <a:t> megtörtént.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endParaRPr lang="hu-HU" sz="2400" dirty="0">
              <a:solidFill>
                <a:srgbClr val="FFFFFF"/>
              </a:solidFill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r>
              <a:rPr lang="hu-HU" sz="2400" dirty="0">
                <a:solidFill>
                  <a:srgbClr val="FFFFFF"/>
                </a:solidFill>
              </a:rPr>
              <a:t>A kivitelező cég részéről az MNV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hu-HU" sz="2400" dirty="0">
                <a:solidFill>
                  <a:srgbClr val="FFFFFF"/>
                </a:solidFill>
              </a:rPr>
              <a:t>Zr</a:t>
            </a:r>
            <a:r>
              <a:rPr lang="en-US" sz="2400" dirty="0">
                <a:solidFill>
                  <a:srgbClr val="FFFFFF"/>
                </a:solidFill>
              </a:rPr>
              <a:t>t-nek tö</a:t>
            </a:r>
            <a:r>
              <a:rPr lang="hu-HU" sz="2400" dirty="0">
                <a:solidFill>
                  <a:srgbClr val="FFFFFF"/>
                </a:solidFill>
              </a:rPr>
              <a:t>r</a:t>
            </a:r>
            <a:r>
              <a:rPr lang="en-US" sz="2400" dirty="0">
                <a:solidFill>
                  <a:srgbClr val="FFFFFF"/>
                </a:solidFill>
              </a:rPr>
              <a:t>ténő átadás</a:t>
            </a:r>
            <a:r>
              <a:rPr lang="hu-HU" sz="2400" dirty="0">
                <a:solidFill>
                  <a:srgbClr val="FFFFFF"/>
                </a:solidFill>
              </a:rPr>
              <a:t> lezajlott.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endParaRPr lang="hu-HU" sz="2400" dirty="0">
              <a:solidFill>
                <a:srgbClr val="FFFFFF"/>
              </a:solidFill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r>
              <a:rPr lang="hu-HU" sz="2400" dirty="0">
                <a:solidFill>
                  <a:srgbClr val="FFFFFF"/>
                </a:solidFill>
              </a:rPr>
              <a:t>Az</a:t>
            </a:r>
            <a:r>
              <a:rPr lang="en-US" sz="2400" dirty="0">
                <a:solidFill>
                  <a:srgbClr val="FFFFFF"/>
                </a:solidFill>
              </a:rPr>
              <a:t> üzemszerű működés</a:t>
            </a:r>
            <a:r>
              <a:rPr lang="hu-HU" sz="2400" dirty="0">
                <a:solidFill>
                  <a:srgbClr val="FFFFFF"/>
                </a:solidFill>
              </a:rPr>
              <a:t> megoldott.</a:t>
            </a:r>
            <a:endParaRPr lang="en-US" sz="2400" dirty="0">
              <a:solidFill>
                <a:srgbClr val="FFFFFF"/>
              </a:solidFill>
              <a:effectLst/>
            </a:endParaRPr>
          </a:p>
        </p:txBody>
      </p:sp>
      <p:pic>
        <p:nvPicPr>
          <p:cNvPr id="5" name="Kép 4" descr="A képen ruházat, kültéri, személy, farmernadrág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1300D050-184F-6BD7-B165-96FE155D425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1294"/>
          <a:stretch>
            <a:fillRect/>
          </a:stretch>
        </p:blipFill>
        <p:spPr>
          <a:xfrm>
            <a:off x="4075043" y="10"/>
            <a:ext cx="8111272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C04651D-B9F4-4935-A02D-364153FBDF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8939754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2AC1F8-958F-2BFB-BB92-2EDD6DF518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730575AC-CF45-7D2B-E2A8-05EFA950CE38}"/>
              </a:ext>
            </a:extLst>
          </p:cNvPr>
          <p:cNvSpPr txBox="1"/>
          <p:nvPr/>
        </p:nvSpPr>
        <p:spPr>
          <a:xfrm>
            <a:off x="832919" y="488887"/>
            <a:ext cx="10429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/>
              <a:t>Lakossági tájékoztatás az állattartással kapcsolatos ügyekről Abasáron</a:t>
            </a:r>
            <a:endParaRPr lang="hu-HU" sz="2400" dirty="0"/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6170E86F-4173-DD12-DE42-494F1292AB84}"/>
              </a:ext>
            </a:extLst>
          </p:cNvPr>
          <p:cNvSpPr txBox="1"/>
          <p:nvPr/>
        </p:nvSpPr>
        <p:spPr>
          <a:xfrm>
            <a:off x="832918" y="1068309"/>
            <a:ext cx="99316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dirty="0"/>
              <a:t>Önkormányzatunkhoz az elmúlt időszakban több lakossági jelzés érkezett településünk különböző részeiről a haszonállatok tartásával összefüggő körülmények kapcsán. A bejelentések főként a nagytestű állatok tartásának körülményeire, a szaghatásra, valamint az állattartó építmények elhelyezésére vonatkoztak.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7ABBA34F-37FF-C953-964D-F33748FCFE56}"/>
              </a:ext>
            </a:extLst>
          </p:cNvPr>
          <p:cNvSpPr txBox="1"/>
          <p:nvPr/>
        </p:nvSpPr>
        <p:spPr>
          <a:xfrm>
            <a:off x="832918" y="2386378"/>
            <a:ext cx="99316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b="1" dirty="0"/>
              <a:t>Önkormányzatunk elkötelezett abban, hogy a lakossági bejelentésekre minden esetben jogszerű és arányos módon reagáljon.</a:t>
            </a:r>
            <a:r>
              <a:rPr lang="hu-HU" dirty="0"/>
              <a:t> Ugyanakkor hangsúlyozzuk, hogy a hatóságokat és az önkormányzatot is az országos jogszabályok kötik, így az eljárások csak a törvényi keretek között folytathatók le.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218427DF-8BF5-7623-38B6-419E3213CE2C}"/>
              </a:ext>
            </a:extLst>
          </p:cNvPr>
          <p:cNvSpPr txBox="1"/>
          <p:nvPr/>
        </p:nvSpPr>
        <p:spPr>
          <a:xfrm>
            <a:off x="832918" y="4468518"/>
            <a:ext cx="99316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b="1" dirty="0"/>
              <a:t>A HÉSz felülvizsgálata előkészítés alatt áll, és a lakosságot is bevonjuk egy adott ponton a folyamatba.</a:t>
            </a:r>
            <a:r>
              <a:rPr lang="hu-HU" dirty="0"/>
              <a:t> Bízunk benne, hogy a tájékoztatás hozzájárul a kialakult helyzet nyugodt és kiegyensúlyozott rendezéséhez.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5F1177F0-F1B1-BDD4-3CE7-D9DABAAD2ED6}"/>
              </a:ext>
            </a:extLst>
          </p:cNvPr>
          <p:cNvSpPr txBox="1"/>
          <p:nvPr/>
        </p:nvSpPr>
        <p:spPr>
          <a:xfrm>
            <a:off x="832918" y="5509588"/>
            <a:ext cx="10013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b="1" dirty="0"/>
              <a:t>A folyamat időigényes és költséges</a:t>
            </a:r>
            <a:r>
              <a:rPr lang="hu-HU" dirty="0"/>
              <a:t>, a szükséges adatok rendelkezésre állásától függően várhatóan </a:t>
            </a:r>
            <a:r>
              <a:rPr lang="hu-HU" b="1" dirty="0"/>
              <a:t>6–8 hónap</a:t>
            </a:r>
            <a:r>
              <a:rPr lang="hu-HU" dirty="0"/>
              <a:t>.</a:t>
            </a: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DC6CA548-CA81-D47E-8BE3-C5BED27ED20B}"/>
              </a:ext>
            </a:extLst>
          </p:cNvPr>
          <p:cNvSpPr txBox="1"/>
          <p:nvPr/>
        </p:nvSpPr>
        <p:spPr>
          <a:xfrm>
            <a:off x="832918" y="3427448"/>
            <a:ext cx="99316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dirty="0"/>
              <a:t>Az országos szabályozás miatt az önkormányzat nem tilthatja meg a haszonállatok tartását, </a:t>
            </a:r>
            <a:r>
              <a:rPr lang="hu-HU" b="1" dirty="0"/>
              <a:t>a helyi szabályozás mozgástere abban áll, hogy a Helyi Építési Szabályzatban (HÉSz) pontosan meghatározható az állattartó épületek védőtávolsága, a trágyakezelés előírásai, valamint az elhelyezés feltételei.</a:t>
            </a:r>
          </a:p>
        </p:txBody>
      </p:sp>
    </p:spTree>
    <p:extLst>
      <p:ext uri="{BB962C8B-B14F-4D97-AF65-F5344CB8AC3E}">
        <p14:creationId xmlns:p14="http://schemas.microsoft.com/office/powerpoint/2010/main" val="16754582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673AA396-A6CE-5820-E7EE-A794C49651C9}"/>
              </a:ext>
            </a:extLst>
          </p:cNvPr>
          <p:cNvSpPr txBox="1"/>
          <p:nvPr/>
        </p:nvSpPr>
        <p:spPr>
          <a:xfrm>
            <a:off x="469271" y="502887"/>
            <a:ext cx="10963746" cy="55048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  <a:buNone/>
            </a:pPr>
            <a:r>
              <a:rPr lang="hu-HU" sz="1600" b="1" dirty="0">
                <a:solidFill>
                  <a:srgbClr val="0F476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Miről szól a módosítás?</a:t>
            </a:r>
          </a:p>
          <a:p>
            <a:pPr>
              <a:lnSpc>
                <a:spcPct val="115000"/>
              </a:lnSpc>
              <a:spcAft>
                <a:spcPts val="600"/>
              </a:spcAft>
              <a:buNone/>
            </a:pPr>
            <a:r>
              <a:rPr lang="hu-HU" sz="1600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 Abasár Önkormányzata módosítja a Helyi Építési Szabályzatot (HÉSZ). A változtatás </a:t>
            </a:r>
            <a:r>
              <a:rPr lang="hu-HU" sz="1600" b="1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kizárólag az állattartással kapcsolatos szabályokat</a:t>
            </a:r>
            <a:r>
              <a:rPr lang="hu-HU" sz="1600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, pontosabban az állattartó épületek és trágyatárolók elhelyezését érinti.</a:t>
            </a:r>
          </a:p>
          <a:p>
            <a:pPr algn="just">
              <a:lnSpc>
                <a:spcPct val="115000"/>
              </a:lnSpc>
              <a:spcAft>
                <a:spcPts val="600"/>
              </a:spcAft>
              <a:buNone/>
            </a:pPr>
            <a:r>
              <a:rPr lang="hu-HU" sz="1600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  <a:r>
              <a:rPr lang="hu-HU" sz="1600" b="1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A módosítás célja:</a:t>
            </a:r>
            <a:endParaRPr lang="hu-HU" sz="1600" dirty="0">
              <a:effectLst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hu-HU" sz="1600" b="1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Szomszédjogi viták megelőzése:</a:t>
            </a:r>
            <a:r>
              <a:rPr lang="hu-HU" sz="1600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 A zaj- és szaghatások minimalizálása a lakóövezetekben.</a:t>
            </a:r>
          </a:p>
          <a:p>
            <a:pPr marL="342900" lvl="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hu-HU" sz="1600" b="1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Jogbiztonság:</a:t>
            </a:r>
            <a:r>
              <a:rPr lang="hu-HU" sz="1600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 Jelenleg nincsenek konkrét, méterben meghatározott távolságok, ami nehezíti az építtetők és a hatóság dolgát is. A terv most egyértelmű számokat rögzít.</a:t>
            </a:r>
          </a:p>
          <a:p>
            <a:pPr marL="342900" lvl="0" indent="-342900" algn="just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1600" b="1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Környezetvédelem:</a:t>
            </a:r>
            <a:r>
              <a:rPr lang="hu-HU" sz="1600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 A talaj és a talajvíz (ásott és fúrt kutak) védelme a trágyából származó szennyeződésektől.</a:t>
            </a:r>
          </a:p>
          <a:p>
            <a:pPr lvl="0" algn="just">
              <a:lnSpc>
                <a:spcPct val="115000"/>
              </a:lnSpc>
              <a:spcAft>
                <a:spcPts val="600"/>
              </a:spcAft>
            </a:pPr>
            <a:endParaRPr lang="hu-HU" sz="1600" dirty="0">
              <a:effectLst/>
              <a:ea typeface="Aptos" panose="020B00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600"/>
              </a:spcAft>
              <a:buNone/>
            </a:pPr>
            <a:r>
              <a:rPr lang="hu-HU" sz="1600" b="1" dirty="0">
                <a:solidFill>
                  <a:srgbClr val="0F476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 legfontosabb új szabályok</a:t>
            </a:r>
          </a:p>
          <a:p>
            <a:pPr algn="just">
              <a:lnSpc>
                <a:spcPct val="115000"/>
              </a:lnSpc>
              <a:spcAft>
                <a:spcPts val="600"/>
              </a:spcAft>
              <a:buNone/>
            </a:pPr>
            <a:r>
              <a:rPr lang="hu-HU" sz="1600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A rendelet nem tiltja (ahogy nem is tilthatja) meg az állattartást, hanem </a:t>
            </a:r>
            <a:r>
              <a:rPr lang="hu-HU" sz="1600" b="1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védőtávolságokat</a:t>
            </a:r>
            <a:r>
              <a:rPr lang="hu-HU" sz="1600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 határoz meg az állatok fajtája és darabszáma alapján. Ezeket a távolságokat be kell tartani:</a:t>
            </a:r>
          </a:p>
          <a:p>
            <a:pPr algn="just">
              <a:lnSpc>
                <a:spcPct val="115000"/>
              </a:lnSpc>
              <a:spcAft>
                <a:spcPts val="600"/>
              </a:spcAft>
              <a:buNone/>
            </a:pPr>
            <a:r>
              <a:rPr lang="hu-HU" sz="1600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A táblázat négy irányban határoz meg kötelező legkisebb távolságokat:</a:t>
            </a:r>
          </a:p>
          <a:p>
            <a:pPr marL="342900" lvl="0" indent="-342900" algn="just">
              <a:lnSpc>
                <a:spcPct val="115000"/>
              </a:lnSpc>
              <a:buFont typeface="+mj-lt"/>
              <a:buAutoNum type="arabicPeriod"/>
            </a:pPr>
            <a:r>
              <a:rPr lang="hu-HU" sz="1600" b="1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Saját</a:t>
            </a:r>
            <a:r>
              <a:rPr lang="hu-HU" sz="1600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 lakóépülettől</a:t>
            </a:r>
          </a:p>
          <a:p>
            <a:pPr marL="342900" lvl="0" indent="-342900" algn="just">
              <a:lnSpc>
                <a:spcPct val="115000"/>
              </a:lnSpc>
              <a:buFont typeface="+mj-lt"/>
              <a:buAutoNum type="arabicPeriod"/>
            </a:pPr>
            <a:r>
              <a:rPr lang="hu-HU" sz="1600" b="1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Szomszéd</a:t>
            </a:r>
            <a:r>
              <a:rPr lang="hu-HU" sz="1600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 lakóépülettől</a:t>
            </a:r>
          </a:p>
          <a:p>
            <a:pPr marL="342900" lvl="0" indent="-342900" algn="just">
              <a:lnSpc>
                <a:spcPct val="115000"/>
              </a:lnSpc>
              <a:buFont typeface="+mj-lt"/>
              <a:buAutoNum type="arabicPeriod"/>
            </a:pPr>
            <a:r>
              <a:rPr lang="hu-HU" sz="1600" b="1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Fúrt kúttól</a:t>
            </a:r>
            <a:endParaRPr lang="hu-HU" sz="1600" dirty="0">
              <a:effectLst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buFont typeface="+mj-lt"/>
              <a:buAutoNum type="arabicPeriod"/>
            </a:pPr>
            <a:r>
              <a:rPr lang="hu-HU" sz="1600" b="1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Intézményektől</a:t>
            </a:r>
            <a:r>
              <a:rPr lang="hu-HU" sz="1600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 (élelmiszer-előállító, egészségügyi, szociális, oktatási intézmény)</a:t>
            </a:r>
          </a:p>
        </p:txBody>
      </p:sp>
    </p:spTree>
    <p:extLst>
      <p:ext uri="{BB962C8B-B14F-4D97-AF65-F5344CB8AC3E}">
        <p14:creationId xmlns:p14="http://schemas.microsoft.com/office/powerpoint/2010/main" val="32572663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áblázat 8">
            <a:extLst>
              <a:ext uri="{FF2B5EF4-FFF2-40B4-BE49-F238E27FC236}">
                <a16:creationId xmlns:a16="http://schemas.microsoft.com/office/drawing/2014/main" id="{D652B24C-3B1C-4982-B7C9-3BC36FC17D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9057258"/>
              </p:ext>
            </p:extLst>
          </p:nvPr>
        </p:nvGraphicFramePr>
        <p:xfrm>
          <a:off x="436692" y="1082500"/>
          <a:ext cx="5464487" cy="4536621"/>
        </p:xfrm>
        <a:graphic>
          <a:graphicData uri="http://schemas.openxmlformats.org/drawingml/2006/table">
            <a:tbl>
              <a:tblPr/>
              <a:tblGrid>
                <a:gridCol w="2217841">
                  <a:extLst>
                    <a:ext uri="{9D8B030D-6E8A-4147-A177-3AD203B41FA5}">
                      <a16:colId xmlns:a16="http://schemas.microsoft.com/office/drawing/2014/main" val="915887349"/>
                    </a:ext>
                  </a:extLst>
                </a:gridCol>
                <a:gridCol w="1029195">
                  <a:extLst>
                    <a:ext uri="{9D8B030D-6E8A-4147-A177-3AD203B41FA5}">
                      <a16:colId xmlns:a16="http://schemas.microsoft.com/office/drawing/2014/main" val="795763255"/>
                    </a:ext>
                  </a:extLst>
                </a:gridCol>
                <a:gridCol w="1029195">
                  <a:extLst>
                    <a:ext uri="{9D8B030D-6E8A-4147-A177-3AD203B41FA5}">
                      <a16:colId xmlns:a16="http://schemas.microsoft.com/office/drawing/2014/main" val="1887606733"/>
                    </a:ext>
                  </a:extLst>
                </a:gridCol>
                <a:gridCol w="1188256">
                  <a:extLst>
                    <a:ext uri="{9D8B030D-6E8A-4147-A177-3AD203B41FA5}">
                      <a16:colId xmlns:a16="http://schemas.microsoft.com/office/drawing/2014/main" val="2588978354"/>
                    </a:ext>
                  </a:extLst>
                </a:gridCol>
              </a:tblGrid>
              <a:tr h="512589">
                <a:tc gridSpan="4">
                  <a:txBody>
                    <a:bodyPr/>
                    <a:lstStyle/>
                    <a:p>
                      <a:pPr algn="l" fontAlgn="b"/>
                      <a:r>
                        <a:rPr lang="hu-H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Az Önkormányzat  költségvetésének főszámai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hu-HU" sz="1600" b="1" i="0" u="none" strike="noStrike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hu-HU" sz="1600" b="1" i="0" u="none" strike="noStrike" dirty="0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7901802"/>
                  </a:ext>
                </a:extLst>
              </a:tr>
              <a:tr h="410071">
                <a:tc>
                  <a:txBody>
                    <a:bodyPr/>
                    <a:lstStyle/>
                    <a:p>
                      <a:pPr algn="l" fontAlgn="b"/>
                      <a:endParaRPr lang="hu-HU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hu-HU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hu-H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 adatok e Ft-ban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hu-H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 adatok e Ft-ban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4370394"/>
                  </a:ext>
                </a:extLst>
              </a:tr>
              <a:tr h="476481">
                <a:tc>
                  <a:txBody>
                    <a:bodyPr/>
                    <a:lstStyle/>
                    <a:p>
                      <a:pPr algn="ctr" fontAlgn="t"/>
                      <a:endParaRPr lang="hu-H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2023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2024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2025.10.31-ig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1512984"/>
                  </a:ext>
                </a:extLst>
              </a:tr>
              <a:tr h="410071">
                <a:tc>
                  <a:txBody>
                    <a:bodyPr/>
                    <a:lstStyle/>
                    <a:p>
                      <a:pPr algn="ctr" fontAlgn="t"/>
                      <a:r>
                        <a:rPr lang="hu-H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Költségvetési bevétel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1 006 605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400" kern="1200" dirty="0">
                          <a:solidFill>
                            <a:schemeClr val="tx1"/>
                          </a:solidFill>
                          <a:effectLst/>
                          <a:latin typeface="Century" panose="02040604050505020304" pitchFamily="18" charset="0"/>
                          <a:ea typeface="+mn-ea"/>
                          <a:cs typeface="+mn-cs"/>
                        </a:rPr>
                        <a:t>1 317 823</a:t>
                      </a:r>
                      <a:endParaRPr lang="hu-HU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1 105 406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2507715"/>
                  </a:ext>
                </a:extLst>
              </a:tr>
              <a:tr h="410071">
                <a:tc>
                  <a:txBody>
                    <a:bodyPr/>
                    <a:lstStyle/>
                    <a:p>
                      <a:pPr algn="l" fontAlgn="t"/>
                      <a:r>
                        <a:rPr lang="hu-H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  Ebből: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hu-HU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hu-HU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hu-HU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3997660"/>
                  </a:ext>
                </a:extLst>
              </a:tr>
              <a:tr h="410071">
                <a:tc>
                  <a:txBody>
                    <a:bodyPr/>
                    <a:lstStyle/>
                    <a:p>
                      <a:pPr algn="l" fontAlgn="t"/>
                      <a:r>
                        <a:rPr lang="hu-H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  - állami támogatás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774 283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898 519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827 362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050197"/>
                  </a:ext>
                </a:extLst>
              </a:tr>
              <a:tr h="410071">
                <a:tc>
                  <a:txBody>
                    <a:bodyPr/>
                    <a:lstStyle/>
                    <a:p>
                      <a:pPr algn="l" fontAlgn="t"/>
                      <a:r>
                        <a:rPr lang="hu-H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  - helyi adó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200 247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247 564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167 288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5697451"/>
                  </a:ext>
                </a:extLst>
              </a:tr>
              <a:tr h="410071">
                <a:tc>
                  <a:txBody>
                    <a:bodyPr/>
                    <a:lstStyle/>
                    <a:p>
                      <a:pPr algn="l" fontAlgn="t"/>
                      <a:r>
                        <a:rPr lang="hu-H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  - egyéb bevétel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32 075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30 576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21 395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8746913"/>
                  </a:ext>
                </a:extLst>
              </a:tr>
              <a:tr h="410071">
                <a:tc>
                  <a:txBody>
                    <a:bodyPr/>
                    <a:lstStyle/>
                    <a:p>
                      <a:pPr algn="ctr" fontAlgn="t"/>
                      <a:r>
                        <a:rPr lang="hu-H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Költségvetési kiadás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852 495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930 203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882 430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2203755"/>
                  </a:ext>
                </a:extLst>
              </a:tr>
              <a:tr h="677054">
                <a:tc gridSpan="4">
                  <a:txBody>
                    <a:bodyPr/>
                    <a:lstStyle/>
                    <a:p>
                      <a:pPr algn="l" fontAlgn="b"/>
                      <a:endParaRPr lang="hu-HU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" panose="020406040505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5182035"/>
                  </a:ext>
                </a:extLst>
              </a:tr>
            </a:tbl>
          </a:graphicData>
        </a:graphic>
      </p:graphicFrame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EF74E4B2-2324-4DDB-BF85-8925EF7AD78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08707998"/>
              </p:ext>
            </p:extLst>
          </p:nvPr>
        </p:nvGraphicFramePr>
        <p:xfrm>
          <a:off x="6096000" y="385546"/>
          <a:ext cx="5659308" cy="55864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79511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BF4982B7-D75E-249F-ED48-0C69D8C08E67}"/>
              </a:ext>
            </a:extLst>
          </p:cNvPr>
          <p:cNvSpPr txBox="1"/>
          <p:nvPr/>
        </p:nvSpPr>
        <p:spPr>
          <a:xfrm>
            <a:off x="3398067" y="1797230"/>
            <a:ext cx="6832348" cy="3971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hu-HU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r>
              <a:rPr lang="hu-HU" sz="1400" b="1" u="sng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Egyszerűsített eljárás</a:t>
            </a:r>
            <a:endParaRPr lang="hu-HU" sz="14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hu-HU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  <a:p>
            <a:pPr marL="342900" lvl="0" indent="-342900">
              <a:lnSpc>
                <a:spcPct val="107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hu-HU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Tervezési program összeállítása							</a:t>
            </a:r>
          </a:p>
          <a:p>
            <a:pPr marL="342900" lvl="0" indent="-342900">
              <a:lnSpc>
                <a:spcPct val="107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hu-HU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 tervezési program Képviselő Testületi jóváhagyása				</a:t>
            </a:r>
          </a:p>
          <a:p>
            <a:pPr marL="342900" lvl="0" indent="-342900">
              <a:lnSpc>
                <a:spcPct val="107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hu-HU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Ajánlatkérés a tervezésre								</a:t>
            </a:r>
          </a:p>
          <a:p>
            <a:pPr marL="342900" lvl="0" indent="-342900">
              <a:lnSpc>
                <a:spcPct val="107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hu-HU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Ajánlatok elbírálása, szerződéskötés						</a:t>
            </a:r>
          </a:p>
          <a:p>
            <a:pPr marL="342900" lvl="0" indent="-342900">
              <a:lnSpc>
                <a:spcPct val="107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hu-HU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Főépítészi feljegyzés jóváhagyása	 önkormányzati határozattal		</a:t>
            </a:r>
          </a:p>
          <a:p>
            <a:pPr marL="342900" lvl="0" indent="-342900">
              <a:lnSpc>
                <a:spcPct val="107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hu-HU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Környezeti vizsgálat szükségességi dokumentáció elkészítése		</a:t>
            </a:r>
          </a:p>
          <a:p>
            <a:pPr marL="342900" lvl="0" indent="-342900">
              <a:lnSpc>
                <a:spcPct val="107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hu-HU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„KVSZ” egyeztetési eljárás								</a:t>
            </a:r>
          </a:p>
          <a:p>
            <a:pPr marL="342900" lvl="0" indent="-342900">
              <a:lnSpc>
                <a:spcPct val="107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hu-HU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Polgármesteri döntés a „KVSZ” egy. lezárásáról				</a:t>
            </a:r>
          </a:p>
          <a:p>
            <a:pPr marL="342900" lvl="0" indent="-342900">
              <a:lnSpc>
                <a:spcPct val="107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hu-HU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Partnerségi egyeztetési eljárás							</a:t>
            </a:r>
          </a:p>
          <a:p>
            <a:pPr marL="342900" lvl="0" indent="-342900">
              <a:lnSpc>
                <a:spcPct val="107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hu-HU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Partnerségi egyeztetési eljárás lezárásáról					</a:t>
            </a:r>
          </a:p>
          <a:p>
            <a:pPr marL="342900" lvl="0" indent="-342900">
              <a:lnSpc>
                <a:spcPct val="107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hu-HU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Záró szakasz, állami főépítészi eljárás						</a:t>
            </a:r>
          </a:p>
          <a:p>
            <a:pPr marL="342900" lvl="0" indent="-342900">
              <a:lnSpc>
                <a:spcPct val="107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hu-HU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Képviselő Testületi jóváhagyás							</a:t>
            </a:r>
          </a:p>
          <a:p>
            <a:pPr marL="342900" lvl="0" indent="-342900">
              <a:lnSpc>
                <a:spcPct val="107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hu-HU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Hatályba léptetés és tájékoztatási szakasz					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972A13CB-C452-C7B5-5F8E-581CD683357D}"/>
              </a:ext>
            </a:extLst>
          </p:cNvPr>
          <p:cNvSpPr txBox="1"/>
          <p:nvPr/>
        </p:nvSpPr>
        <p:spPr>
          <a:xfrm>
            <a:off x="579422" y="414600"/>
            <a:ext cx="8872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A HÉSZ-módosítás folyamata</a:t>
            </a:r>
            <a:endParaRPr lang="hu-HU" sz="2400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38392C20-09EF-CE3F-49A6-9E4B0FD3633D}"/>
              </a:ext>
            </a:extLst>
          </p:cNvPr>
          <p:cNvSpPr txBox="1"/>
          <p:nvPr/>
        </p:nvSpPr>
        <p:spPr>
          <a:xfrm>
            <a:off x="579422" y="927574"/>
            <a:ext cx="103028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None/>
            </a:pPr>
            <a:r>
              <a:rPr lang="hu-HU" sz="1600" kern="100" dirty="0">
                <a:ea typeface="Aptos" panose="020B0004020202020204" pitchFamily="34" charset="0"/>
                <a:cs typeface="Times New Roman" panose="02020603050405020304" pitchFamily="18" charset="0"/>
              </a:rPr>
              <a:t>„A településtervek tartalmáról, elkészítésének és elfogadásának rendjéről, valamint egyes településrendezési sajátos jogintézményekről” szóló</a:t>
            </a:r>
            <a:r>
              <a:rPr lang="hu-HU" sz="1600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 419/2021. (VII. 15.) Korm. rendelet VIII. fejezet </a:t>
            </a:r>
            <a:r>
              <a:rPr lang="hu-HU" sz="1600" kern="100" dirty="0">
                <a:ea typeface="Aptos" panose="020B0004020202020204" pitchFamily="34" charset="0"/>
                <a:cs typeface="Times New Roman" panose="02020603050405020304" pitchFamily="18" charset="0"/>
              </a:rPr>
              <a:t>szerint</a:t>
            </a:r>
          </a:p>
        </p:txBody>
      </p:sp>
    </p:spTree>
    <p:extLst>
      <p:ext uri="{BB962C8B-B14F-4D97-AF65-F5344CB8AC3E}">
        <p14:creationId xmlns:p14="http://schemas.microsoft.com/office/powerpoint/2010/main" val="15828574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6D75EE5-57FF-4D1E-B105-A6036B0FE6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913828F-06C6-4172-B0DE-BAB0120201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CB2A3A6-962C-4D7A-8272-EDEDD881F0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21348D5E-A2F9-4457-85D6-EF33B01C1B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26606DA6-6143-BE4F-AF5D-DE05ABD5CD27}"/>
              </a:ext>
            </a:extLst>
          </p:cNvPr>
          <p:cNvSpPr txBox="1"/>
          <p:nvPr/>
        </p:nvSpPr>
        <p:spPr>
          <a:xfrm>
            <a:off x="633999" y="4550229"/>
            <a:ext cx="10909073" cy="10576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Testvértelepülés meglátogatása</a:t>
            </a:r>
          </a:p>
        </p:txBody>
      </p:sp>
      <p:pic>
        <p:nvPicPr>
          <p:cNvPr id="6" name="Kép 5" descr="A képen személy, ruházat, Emberi arc, mosoly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1C58F175-D3A4-B8D8-A03D-C331656416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457" y="966098"/>
            <a:ext cx="5131653" cy="29507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62E5679E-AF9A-4675-8EB9-82F877C47B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3996" y="886968"/>
            <a:ext cx="64008" cy="31089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Kép 3" descr="A képen kültéri, szöveg, ég, fű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B60CD15D-B347-9F30-D780-CA0221DC20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4891" y="925187"/>
            <a:ext cx="5118182" cy="3032522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4193D27-0DF9-4485-90D7-D8E69A3F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1086" y="5618770"/>
            <a:ext cx="105156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7EF5A4DD-17B0-415A-8F3A-0DEE3FF8F8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AA73B4A-2570-4D18-9566-12E68828C4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923845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9" name="Kép 8" descr="A képen kültéri, fű, személy, fa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8461F1AC-3668-2E54-0253-66DE156F830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407" r="11334" b="-2"/>
          <a:stretch>
            <a:fillRect/>
          </a:stretch>
        </p:blipFill>
        <p:spPr>
          <a:xfrm>
            <a:off x="838199" y="557188"/>
            <a:ext cx="3462131" cy="5751713"/>
          </a:xfrm>
          <a:prstGeom prst="rect">
            <a:avLst/>
          </a:prstGeom>
        </p:spPr>
      </p:pic>
      <p:pic>
        <p:nvPicPr>
          <p:cNvPr id="3" name="Kép 2" descr="A képen kültéri, épület, fa, oszlop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D982EFFF-0291-AFF0-CDFD-A94DE289E4C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800" r="13813" b="-2"/>
          <a:stretch>
            <a:fillRect/>
          </a:stretch>
        </p:blipFill>
        <p:spPr>
          <a:xfrm>
            <a:off x="4459582" y="557188"/>
            <a:ext cx="3295096" cy="5751713"/>
          </a:xfrm>
          <a:prstGeom prst="rect">
            <a:avLst/>
          </a:prstGeom>
        </p:spPr>
      </p:pic>
      <p:pic>
        <p:nvPicPr>
          <p:cNvPr id="5" name="Kép 4" descr="A képen növény, kültéri, ég, talaj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ECE635BD-A8ED-FFAA-E52A-6107131FC04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9298" r="959" b="-2"/>
          <a:stretch>
            <a:fillRect/>
          </a:stretch>
        </p:blipFill>
        <p:spPr>
          <a:xfrm>
            <a:off x="7913930" y="557188"/>
            <a:ext cx="3439859" cy="575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6622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A2B7CDEB-5CB6-4CD7-A878-C8D41F72E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F7E1CCD8-0D33-4ABA-932F-523A573369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 dirty="0"/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C3CE3642-C95C-4498-82FE-58F4A5B74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1A1C6406-8520-4CCB-B38F-6D4DAC19EC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D2893A1F-D5D8-4034-A28F-4D8F18C46B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59027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 dirty="0"/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EEF217CA-146C-D570-DEB9-ACF3EF96B823}"/>
              </a:ext>
            </a:extLst>
          </p:cNvPr>
          <p:cNvSpPr txBox="1"/>
          <p:nvPr/>
        </p:nvSpPr>
        <p:spPr>
          <a:xfrm>
            <a:off x="492371" y="457200"/>
            <a:ext cx="3735500" cy="6206150"/>
          </a:xfrm>
          <a:prstGeom prst="rect">
            <a:avLst/>
          </a:prstGeom>
        </p:spPr>
        <p:txBody>
          <a:bodyPr vert="horz" lIns="0" tIns="45720" rIns="0" bIns="45720" rtlCol="0">
            <a:normAutofit fontScale="92500" lnSpcReduction="10000"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r>
              <a:rPr lang="en-US" dirty="0">
                <a:solidFill>
                  <a:srgbClr val="FFFFFF"/>
                </a:solidFill>
              </a:rPr>
              <a:t>Idén vezetőváltás történt az egri Dobó István Vármúzeum és a Magyarságkutató Intézet élén is.</a:t>
            </a:r>
            <a:endParaRPr lang="hu-HU" dirty="0">
              <a:solidFill>
                <a:srgbClr val="FFFFFF"/>
              </a:solidFill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endParaRPr lang="en-US" dirty="0">
              <a:solidFill>
                <a:srgbClr val="FFFFFF"/>
              </a:solidFill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r>
              <a:rPr lang="en-US" dirty="0">
                <a:solidFill>
                  <a:srgbClr val="FFFFFF"/>
                </a:solidFill>
              </a:rPr>
              <a:t>Részben ebből kifolyólag megkerestük Kulturális és Innovációs Miniszter urat, aki államtitkárán keresztül személyes találkozóra hívott.</a:t>
            </a:r>
            <a:endParaRPr lang="hu-HU" dirty="0">
              <a:solidFill>
                <a:srgbClr val="FFFFFF"/>
              </a:solidFill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endParaRPr lang="en-US" dirty="0">
              <a:solidFill>
                <a:srgbClr val="FFFFFF"/>
              </a:solidFill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r>
              <a:rPr lang="en-US" dirty="0">
                <a:solidFill>
                  <a:srgbClr val="FFFFFF"/>
                </a:solidFill>
              </a:rPr>
              <a:t>Az abasári történelmi emlékhely jelenlegi és jövőbeni helyzetéről egyeztettünk, ahol megerősítést kaptunk, hogy a Magyarságkutató Intézet új főigazgatója a korábbi vezetéstől eltérően szorosabb együttműködést igért az önkormányzattal.</a:t>
            </a:r>
            <a:endParaRPr lang="hu-HU" dirty="0">
              <a:solidFill>
                <a:srgbClr val="FFFFFF"/>
              </a:solidFill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endParaRPr lang="en-US" dirty="0">
              <a:solidFill>
                <a:srgbClr val="FFFFFF"/>
              </a:solidFill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r>
              <a:rPr lang="en-US" dirty="0">
                <a:solidFill>
                  <a:srgbClr val="FFFFFF"/>
                </a:solidFill>
              </a:rPr>
              <a:t>Mindkét új vezető először járt Abasár történelmi emlékhelyén.</a:t>
            </a:r>
            <a:endParaRPr lang="hu-HU" dirty="0">
              <a:solidFill>
                <a:srgbClr val="FFFFFF"/>
              </a:solidFill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endParaRPr lang="en-US" dirty="0">
              <a:solidFill>
                <a:srgbClr val="FFFFFF"/>
              </a:solidFill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r>
              <a:rPr lang="en-US" dirty="0">
                <a:solidFill>
                  <a:srgbClr val="FFFFFF"/>
                </a:solidFill>
              </a:rPr>
              <a:t>A bejárás során értékes, szakmai gondolatokat osztottunk meg egymással, amelyek jó alapot jelentenek a jövőbeni közös gondolkodáshoz. Településünk múltjának méltó bemutatása és megőrzése mindannyiunk közös felelőssége.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A108754F-0BAB-43E5-8CCC-828C2FC9B2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0679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 dirty="0"/>
          </a:p>
        </p:txBody>
      </p:sp>
      <p:pic>
        <p:nvPicPr>
          <p:cNvPr id="8" name="Kép 7" descr="A képen ruházat, kültéri, lábbelik, ember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098C61F0-DC96-B559-44E0-D3331A2EA0D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528" r="-1" b="26629"/>
          <a:stretch>
            <a:fillRect/>
          </a:stretch>
        </p:blipFill>
        <p:spPr>
          <a:xfrm>
            <a:off x="4812161" y="-2655"/>
            <a:ext cx="3606643" cy="3358597"/>
          </a:xfrm>
          <a:prstGeom prst="rect">
            <a:avLst/>
          </a:prstGeom>
        </p:spPr>
      </p:pic>
      <p:sp>
        <p:nvSpPr>
          <p:cNvPr id="65" name="Rectangle 64">
            <a:extLst>
              <a:ext uri="{FF2B5EF4-FFF2-40B4-BE49-F238E27FC236}">
                <a16:creationId xmlns:a16="http://schemas.microsoft.com/office/drawing/2014/main" id="{6FBFE7E1-0D9B-4B97-B754-C68544879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76279" y="0"/>
            <a:ext cx="3610035" cy="335594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Kép 9" descr="A képen kültéri, fa, épület, talaj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815909DE-883D-095D-34C1-E0FF29CB5E3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988" r="7856"/>
          <a:stretch>
            <a:fillRect/>
          </a:stretch>
        </p:blipFill>
        <p:spPr>
          <a:xfrm>
            <a:off x="8576279" y="10"/>
            <a:ext cx="3610035" cy="3355932"/>
          </a:xfrm>
          <a:prstGeom prst="rect">
            <a:avLst/>
          </a:prstGeom>
        </p:spPr>
      </p:pic>
      <p:pic>
        <p:nvPicPr>
          <p:cNvPr id="14" name="Kép 13" descr="A képen kültéri, ruházat, fa, lábbelik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87F45076-B08C-7D91-08A2-614A29CFBBF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851" r="2" b="19132"/>
          <a:stretch>
            <a:fillRect/>
          </a:stretch>
        </p:blipFill>
        <p:spPr>
          <a:xfrm>
            <a:off x="4812160" y="3504904"/>
            <a:ext cx="7379840" cy="335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4851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Rectangle 115">
            <a:extLst>
              <a:ext uri="{FF2B5EF4-FFF2-40B4-BE49-F238E27FC236}">
                <a16:creationId xmlns:a16="http://schemas.microsoft.com/office/drawing/2014/main" id="{21D53CA0-FDE7-4B62-AE74-A671E6B82D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 dirty="0"/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06FA22A8-DAD2-4DBF-BCF6-AA00E9D836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 dirty="0"/>
          </a:p>
        </p:txBody>
      </p: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38CF2381-9166-48DC-8859-93B6A58939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Kép 4" descr="A képen ruházat, személy, kültéri, Tánc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80063BC6-8696-E905-CC00-831330FFDE7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577" r="9534" b="-1"/>
          <a:stretch>
            <a:fillRect/>
          </a:stretch>
        </p:blipFill>
        <p:spPr>
          <a:xfrm>
            <a:off x="16" y="10"/>
            <a:ext cx="7556889" cy="6857990"/>
          </a:xfrm>
          <a:prstGeom prst="rect">
            <a:avLst/>
          </a:prstGeom>
        </p:spPr>
      </p:pic>
      <p:sp>
        <p:nvSpPr>
          <p:cNvPr id="122" name="Rectangle 121">
            <a:extLst>
              <a:ext uri="{FF2B5EF4-FFF2-40B4-BE49-F238E27FC236}">
                <a16:creationId xmlns:a16="http://schemas.microsoft.com/office/drawing/2014/main" id="{A6926FD7-D1FB-484D-8B76-75E7737D0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7613486" y="0"/>
            <a:ext cx="4584734" cy="6858000"/>
          </a:xfrm>
          <a:prstGeom prst="rect">
            <a:avLst/>
          </a:prstGeom>
          <a:solidFill>
            <a:srgbClr val="5A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 dirty="0"/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EECD3459-01D4-1C10-BB35-BCC85E96D6EC}"/>
              </a:ext>
            </a:extLst>
          </p:cNvPr>
          <p:cNvSpPr txBox="1"/>
          <p:nvPr/>
        </p:nvSpPr>
        <p:spPr>
          <a:xfrm>
            <a:off x="8096885" y="640080"/>
            <a:ext cx="3659246" cy="29260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spc="-5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Rendezvényeink</a:t>
            </a:r>
            <a:endParaRPr lang="en-US" sz="4400" b="1" spc="-5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endParaRPr lang="en-US" sz="4400" spc="-5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E677C16E-2618-4438-AD3B-B5E72FEABA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06" y="0"/>
            <a:ext cx="64008" cy="6858000"/>
          </a:xfrm>
          <a:prstGeom prst="rect">
            <a:avLst/>
          </a:prstGeom>
          <a:solidFill>
            <a:srgbClr val="65A4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8898643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0">
            <a:extLst>
              <a:ext uri="{FF2B5EF4-FFF2-40B4-BE49-F238E27FC236}">
                <a16:creationId xmlns:a16="http://schemas.microsoft.com/office/drawing/2014/main" id="{26D75EE5-57FF-4D1E-B105-A6036B0FE6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 dirty="0"/>
          </a:p>
        </p:txBody>
      </p:sp>
      <p:sp>
        <p:nvSpPr>
          <p:cNvPr id="26" name="Rectangle 12">
            <a:extLst>
              <a:ext uri="{FF2B5EF4-FFF2-40B4-BE49-F238E27FC236}">
                <a16:creationId xmlns:a16="http://schemas.microsoft.com/office/drawing/2014/main" id="{C913828F-06C6-4172-B0DE-BAB0120201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 dirty="0"/>
          </a:p>
        </p:txBody>
      </p:sp>
      <p:cxnSp>
        <p:nvCxnSpPr>
          <p:cNvPr id="27" name="Straight Connector 14">
            <a:extLst>
              <a:ext uri="{FF2B5EF4-FFF2-40B4-BE49-F238E27FC236}">
                <a16:creationId xmlns:a16="http://schemas.microsoft.com/office/drawing/2014/main" id="{0CB2A3A6-962C-4D7A-8272-EDEDD881F0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8" name="Rectangle 16">
            <a:extLst>
              <a:ext uri="{FF2B5EF4-FFF2-40B4-BE49-F238E27FC236}">
                <a16:creationId xmlns:a16="http://schemas.microsoft.com/office/drawing/2014/main" id="{21348D5E-A2F9-4457-85D6-EF33B01C1B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18">
            <a:extLst>
              <a:ext uri="{FF2B5EF4-FFF2-40B4-BE49-F238E27FC236}">
                <a16:creationId xmlns:a16="http://schemas.microsoft.com/office/drawing/2014/main" id="{62E5679E-AF9A-4675-8EB9-82F877C47B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3996" y="886968"/>
            <a:ext cx="64008" cy="31089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0" name="Straight Connector 20">
            <a:extLst>
              <a:ext uri="{FF2B5EF4-FFF2-40B4-BE49-F238E27FC236}">
                <a16:creationId xmlns:a16="http://schemas.microsoft.com/office/drawing/2014/main" id="{A4193D27-0DF9-4485-90D7-D8E69A3F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1086" y="5618770"/>
            <a:ext cx="105156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7EF5A4DD-17B0-415A-8F3A-0DEE3FF8F8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AA73B4A-2570-4D18-9566-12E68828C4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 dirty="0"/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99B4CDE7-D0B4-C2D9-8AA9-18B08DB37DD7}"/>
              </a:ext>
            </a:extLst>
          </p:cNvPr>
          <p:cNvSpPr txBox="1"/>
          <p:nvPr/>
        </p:nvSpPr>
        <p:spPr>
          <a:xfrm>
            <a:off x="510011" y="5791399"/>
            <a:ext cx="11171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 </a:t>
            </a:r>
          </a:p>
        </p:txBody>
      </p:sp>
      <p:pic>
        <p:nvPicPr>
          <p:cNvPr id="4" name="Kép 3" descr="A képen ég, kültéri, fa, Vászontető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8C1051C0-4A7E-4E3A-6963-4B8E384699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2475"/>
            <a:ext cx="8384566" cy="6329364"/>
          </a:xfrm>
          <a:prstGeom prst="rect">
            <a:avLst/>
          </a:prstGeom>
        </p:spPr>
      </p:pic>
      <p:pic>
        <p:nvPicPr>
          <p:cNvPr id="6" name="Kép 5" descr="A képen ruházat, Emberi arc, személy, lány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83F17344-018B-A3C2-F1CF-FB0C6454EF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1694" y="0"/>
            <a:ext cx="4267146" cy="3227446"/>
          </a:xfrm>
          <a:prstGeom prst="rect">
            <a:avLst/>
          </a:prstGeom>
        </p:spPr>
      </p:pic>
      <p:pic>
        <p:nvPicPr>
          <p:cNvPr id="9" name="Kép 8" descr="A képen szöveg, jármű, Szárazföldi jármű, Brosúra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CAA88EA3-926B-EDDB-5BD7-979A768AB6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5650" y="2864752"/>
            <a:ext cx="2501055" cy="346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6825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15">
            <a:extLst>
              <a:ext uri="{FF2B5EF4-FFF2-40B4-BE49-F238E27FC236}">
                <a16:creationId xmlns:a16="http://schemas.microsoft.com/office/drawing/2014/main" id="{25B97239-2685-48C8-8104-1D4E4E383D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9" name="Kép 8" descr="A képen ruházat, személy, fal, asztal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5C6AD1AA-8492-2EE7-66CF-CCC48C2ECFE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528" r="-2" b="48415"/>
          <a:stretch>
            <a:fillRect/>
          </a:stretch>
        </p:blipFill>
        <p:spPr>
          <a:xfrm>
            <a:off x="321734" y="321733"/>
            <a:ext cx="5674894" cy="3030842"/>
          </a:xfrm>
          <a:prstGeom prst="rect">
            <a:avLst/>
          </a:prstGeom>
        </p:spPr>
      </p:pic>
      <p:pic>
        <p:nvPicPr>
          <p:cNvPr id="11" name="Kép 10" descr="A képen személy, ruházat, Gyermekrajz, művészet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6BC79A25-242D-8C66-1415-B0A289C252A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658" r="1" b="16542"/>
          <a:stretch>
            <a:fillRect/>
          </a:stretch>
        </p:blipFill>
        <p:spPr>
          <a:xfrm>
            <a:off x="321735" y="3524289"/>
            <a:ext cx="2676579" cy="2776517"/>
          </a:xfrm>
          <a:prstGeom prst="rect">
            <a:avLst/>
          </a:prstGeom>
        </p:spPr>
      </p:pic>
      <p:pic>
        <p:nvPicPr>
          <p:cNvPr id="7" name="Kép 6" descr="A képen szöveg, menü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AA43ED8B-7EAE-136D-A5DD-A890A174D36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6351" r="1" b="1"/>
          <a:stretch>
            <a:fillRect/>
          </a:stretch>
        </p:blipFill>
        <p:spPr>
          <a:xfrm>
            <a:off x="3159553" y="3514855"/>
            <a:ext cx="2837076" cy="2785951"/>
          </a:xfrm>
          <a:prstGeom prst="rect">
            <a:avLst/>
          </a:prstGeom>
        </p:spPr>
      </p:pic>
      <p:pic>
        <p:nvPicPr>
          <p:cNvPr id="5" name="Kép 4" descr="A képen kültéri, fa, ősz, víz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3A2596BF-3C36-4B48-20F0-3BE153C8C84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7305" r="-2" b="13673"/>
          <a:stretch>
            <a:fillRect/>
          </a:stretch>
        </p:blipFill>
        <p:spPr>
          <a:xfrm>
            <a:off x="6195373" y="321733"/>
            <a:ext cx="5674892" cy="5979074"/>
          </a:xfrm>
          <a:prstGeom prst="rect">
            <a:avLst/>
          </a:prstGeom>
        </p:spPr>
      </p:pic>
      <p:sp>
        <p:nvSpPr>
          <p:cNvPr id="14" name="Szövegdoboz 13">
            <a:extLst>
              <a:ext uri="{FF2B5EF4-FFF2-40B4-BE49-F238E27FC236}">
                <a16:creationId xmlns:a16="http://schemas.microsoft.com/office/drawing/2014/main" id="{B82628E4-EF28-D960-80EC-AF9BB7FEFBE5}"/>
              </a:ext>
            </a:extLst>
          </p:cNvPr>
          <p:cNvSpPr txBox="1"/>
          <p:nvPr/>
        </p:nvSpPr>
        <p:spPr>
          <a:xfrm>
            <a:off x="6310265" y="4907830"/>
            <a:ext cx="5560000" cy="129266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r>
              <a:rPr lang="hu-HU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Madárbarát</a:t>
            </a:r>
            <a:r>
              <a:rPr lang="hu-HU" sz="2000" dirty="0">
                <a:solidFill>
                  <a:schemeClr val="bg1"/>
                </a:solidFill>
              </a:rPr>
              <a:t> </a:t>
            </a:r>
            <a:r>
              <a:rPr lang="hu-HU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óvoda</a:t>
            </a:r>
            <a:r>
              <a:rPr lang="hu-HU" sz="2000" dirty="0">
                <a:solidFill>
                  <a:schemeClr val="bg1"/>
                </a:solidFill>
              </a:rPr>
              <a:t> és </a:t>
            </a:r>
            <a:r>
              <a:rPr lang="hu-HU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Magyarország</a:t>
            </a:r>
            <a:r>
              <a:rPr lang="hu-HU" sz="2000" dirty="0">
                <a:solidFill>
                  <a:schemeClr val="bg1"/>
                </a:solidFill>
              </a:rPr>
              <a:t> </a:t>
            </a:r>
            <a:r>
              <a:rPr lang="hu-HU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legszebb</a:t>
            </a:r>
            <a:r>
              <a:rPr lang="hu-HU" sz="2000" dirty="0">
                <a:solidFill>
                  <a:schemeClr val="bg1"/>
                </a:solidFill>
              </a:rPr>
              <a:t> </a:t>
            </a:r>
            <a:r>
              <a:rPr lang="hu-HU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konyhakertje</a:t>
            </a:r>
            <a:r>
              <a:rPr lang="hu-HU" sz="2000" dirty="0">
                <a:solidFill>
                  <a:schemeClr val="bg1"/>
                </a:solidFill>
              </a:rPr>
              <a:t> </a:t>
            </a:r>
            <a:r>
              <a:rPr lang="hu-HU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jelölés</a:t>
            </a:r>
            <a:br>
              <a:rPr lang="hu-HU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hu-HU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Madárbarát település – előadás az Idősek klubjában</a:t>
            </a:r>
          </a:p>
          <a:p>
            <a:endParaRPr lang="hu-HU" dirty="0">
              <a:ln w="0"/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789267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21D53CA0-FDE7-4B62-AE74-A671E6B82D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6FA22A8-DAD2-4DBF-BCF6-AA00E9D836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 dirty="0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8CF2381-9166-48DC-8859-93B6A58939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Kép 3" descr="A képen kültéri, ég, ló, felhő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25A4EA95-13C7-91DE-30D2-592DB2AA005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0864" r="1" b="11074"/>
          <a:stretch>
            <a:fillRect/>
          </a:stretch>
        </p:blipFill>
        <p:spPr>
          <a:xfrm>
            <a:off x="16" y="10"/>
            <a:ext cx="7556889" cy="6857990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A6926FD7-D1FB-484D-8B76-75E7737D0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7613486" y="0"/>
            <a:ext cx="4584734" cy="6858000"/>
          </a:xfrm>
          <a:prstGeom prst="rect">
            <a:avLst/>
          </a:prstGeom>
          <a:solidFill>
            <a:srgbClr val="5B5D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 dirty="0"/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71253DB7-E7BE-CDA6-E6C2-931920C55A68}"/>
              </a:ext>
            </a:extLst>
          </p:cNvPr>
          <p:cNvSpPr txBox="1"/>
          <p:nvPr/>
        </p:nvSpPr>
        <p:spPr>
          <a:xfrm>
            <a:off x="8096885" y="640080"/>
            <a:ext cx="3659246" cy="29260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spc="-5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Tekeres</a:t>
            </a:r>
            <a:r>
              <a:rPr lang="hu-HU" sz="4400" spc="-5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, lovas</a:t>
            </a:r>
            <a:r>
              <a:rPr lang="en-US" sz="4400" spc="-5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nap –</a:t>
            </a:r>
            <a:r>
              <a:rPr lang="hu-HU" sz="4400" spc="-5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– augusztusban</a:t>
            </a:r>
            <a:endParaRPr lang="en-US" sz="4400" spc="-5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endParaRPr lang="en-US" sz="4400" spc="-5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E677C16E-2618-4438-AD3B-B5E72FEABA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06" y="0"/>
            <a:ext cx="64008" cy="6858000"/>
          </a:xfrm>
          <a:prstGeom prst="rect">
            <a:avLst/>
          </a:prstGeom>
          <a:solidFill>
            <a:srgbClr val="2770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0125359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0">
            <a:extLst>
              <a:ext uri="{FF2B5EF4-FFF2-40B4-BE49-F238E27FC236}">
                <a16:creationId xmlns:a16="http://schemas.microsoft.com/office/drawing/2014/main" id="{401F3FC2-0CA7-44E2-B365-0C1C192844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 dirty="0"/>
          </a:p>
        </p:txBody>
      </p:sp>
      <p:sp>
        <p:nvSpPr>
          <p:cNvPr id="24" name="Rectangle 12">
            <a:extLst>
              <a:ext uri="{FF2B5EF4-FFF2-40B4-BE49-F238E27FC236}">
                <a16:creationId xmlns:a16="http://schemas.microsoft.com/office/drawing/2014/main" id="{AA28FB93-95A7-4FDC-8465-018F5B4D69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 dirty="0"/>
          </a:p>
        </p:txBody>
      </p:sp>
      <p:cxnSp>
        <p:nvCxnSpPr>
          <p:cNvPr id="25" name="Straight Connector 14">
            <a:extLst>
              <a:ext uri="{FF2B5EF4-FFF2-40B4-BE49-F238E27FC236}">
                <a16:creationId xmlns:a16="http://schemas.microsoft.com/office/drawing/2014/main" id="{EE040581-5351-4206-8622-1AB9B6F1B8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6" name="Rectangle 16">
            <a:extLst>
              <a:ext uri="{FF2B5EF4-FFF2-40B4-BE49-F238E27FC236}">
                <a16:creationId xmlns:a16="http://schemas.microsoft.com/office/drawing/2014/main" id="{85265A31-16F0-4D1B-8B59-46B4F1DD77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18">
            <a:extLst>
              <a:ext uri="{FF2B5EF4-FFF2-40B4-BE49-F238E27FC236}">
                <a16:creationId xmlns:a16="http://schemas.microsoft.com/office/drawing/2014/main" id="{B6D50067-72E5-4961-9777-1BD8CE44B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 dirty="0"/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C5BF8CCD-7968-CF4A-8D4A-0374B04FCF27}"/>
              </a:ext>
            </a:extLst>
          </p:cNvPr>
          <p:cNvSpPr txBox="1"/>
          <p:nvPr/>
        </p:nvSpPr>
        <p:spPr>
          <a:xfrm>
            <a:off x="1024778" y="5159550"/>
            <a:ext cx="10058400" cy="8229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2500"/>
          </a:bodyPr>
          <a:lstStyle/>
          <a:p>
            <a: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spc="-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Filmvetítés</a:t>
            </a:r>
            <a:r>
              <a:rPr lang="hu-HU" sz="3600" b="1" spc="-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 – Hogyan tudnék élni nélküled - szeptemberben</a:t>
            </a:r>
            <a:endParaRPr lang="en-US" sz="3600" b="1" spc="-5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4" name="Kép 3" descr="A képen ember, ruházat, koncert, ég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32BDEDB3-6D30-F476-BB8A-01A53CF6273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" b="20698"/>
          <a:stretch>
            <a:fillRect/>
          </a:stretch>
        </p:blipFill>
        <p:spPr>
          <a:xfrm>
            <a:off x="20" y="10"/>
            <a:ext cx="7977495" cy="4744794"/>
          </a:xfrm>
          <a:prstGeom prst="rect">
            <a:avLst/>
          </a:prstGeom>
        </p:spPr>
      </p:pic>
      <p:pic>
        <p:nvPicPr>
          <p:cNvPr id="6" name="Kép 5" descr="A képen ég, kültéri, fa, tömeg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CB79BFAE-8734-117B-9A90-9B752C084CF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547" r="17554" b="2"/>
          <a:stretch>
            <a:fillRect/>
          </a:stretch>
        </p:blipFill>
        <p:spPr>
          <a:xfrm>
            <a:off x="8138382" y="1965"/>
            <a:ext cx="4053618" cy="4747788"/>
          </a:xfrm>
          <a:prstGeom prst="rect">
            <a:avLst/>
          </a:prstGeom>
        </p:spPr>
      </p:pic>
      <p:sp>
        <p:nvSpPr>
          <p:cNvPr id="28" name="Rectangle 20">
            <a:extLst>
              <a:ext uri="{FF2B5EF4-FFF2-40B4-BE49-F238E27FC236}">
                <a16:creationId xmlns:a16="http://schemas.microsoft.com/office/drawing/2014/main" id="{7BD3CFE0-CBDC-4721-8819-C75F13CAF4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7067186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A2B7CDEB-5CB6-4CD7-A878-C8D41F72E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7E1CCD8-0D33-4ABA-932F-523A573369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 dirty="0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3CE3642-C95C-4498-82FE-58F4A5B74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1A1C6406-8520-4CCB-B38F-6D4DAC19EC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2893A1F-D5D8-4034-A28F-4D8F18C46B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59027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 dirty="0"/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14C2B62D-97A3-9724-2B82-F1EB02A5BEFA}"/>
              </a:ext>
            </a:extLst>
          </p:cNvPr>
          <p:cNvSpPr txBox="1"/>
          <p:nvPr/>
        </p:nvSpPr>
        <p:spPr>
          <a:xfrm>
            <a:off x="353085" y="1626122"/>
            <a:ext cx="4080119" cy="333551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hu-HU" sz="3600" dirty="0">
                <a:solidFill>
                  <a:srgbClr val="FFFFFF"/>
                </a:solidFill>
              </a:rPr>
              <a:t>I. </a:t>
            </a:r>
            <a:r>
              <a:rPr lang="en-US" sz="3600" dirty="0">
                <a:solidFill>
                  <a:srgbClr val="FFFFFF"/>
                </a:solidFill>
              </a:rPr>
              <a:t>BIMMER WEEKEND</a:t>
            </a:r>
            <a:endParaRPr lang="hu-HU" sz="3600" dirty="0">
              <a:solidFill>
                <a:srgbClr val="FFFFFF"/>
              </a:solidFill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sz="3600" dirty="0">
                <a:solidFill>
                  <a:srgbClr val="FFFFFF"/>
                </a:solidFill>
              </a:rPr>
              <a:t>a focipályán - szeptemberben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108754F-0BAB-43E5-8CCC-828C2FC9B2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0679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 dirty="0"/>
          </a:p>
        </p:txBody>
      </p:sp>
      <p:pic>
        <p:nvPicPr>
          <p:cNvPr id="18" name="Kép 17" descr="A képen kültéri, kerék, Szárazföldi jármű, jármű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502B0076-A82B-BAE5-12DA-7F5786E85B7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230" r="15628"/>
          <a:stretch>
            <a:fillRect/>
          </a:stretch>
        </p:blipFill>
        <p:spPr>
          <a:xfrm>
            <a:off x="4812161" y="-2655"/>
            <a:ext cx="3606643" cy="3358597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6FBFE7E1-0D9B-4B97-B754-C68544879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76279" y="0"/>
            <a:ext cx="3610035" cy="335594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Kép 15" descr="A képen kültéri, jármű, Szárazföldi jármű, kerék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2D1F6BBB-223B-8F8F-A09A-3C55AF3EE98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971" r="2005" b="-1"/>
          <a:stretch>
            <a:fillRect/>
          </a:stretch>
        </p:blipFill>
        <p:spPr>
          <a:xfrm>
            <a:off x="8576279" y="10"/>
            <a:ext cx="3610035" cy="3355932"/>
          </a:xfrm>
          <a:prstGeom prst="rect">
            <a:avLst/>
          </a:prstGeom>
        </p:spPr>
      </p:pic>
      <p:pic>
        <p:nvPicPr>
          <p:cNvPr id="20" name="Kép 19" descr="A képen kültéri, jármű, Szárazföldi jármű, kerék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C40D8D1D-D4DA-7BB4-DE9C-A7F6AEC6711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530" r="2" b="29403"/>
          <a:stretch>
            <a:fillRect/>
          </a:stretch>
        </p:blipFill>
        <p:spPr>
          <a:xfrm>
            <a:off x="4812160" y="3504904"/>
            <a:ext cx="7379840" cy="335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7139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53D2AF-2C0D-B908-2F3E-B5B88516B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áblázat 2">
            <a:extLst>
              <a:ext uri="{FF2B5EF4-FFF2-40B4-BE49-F238E27FC236}">
                <a16:creationId xmlns:a16="http://schemas.microsoft.com/office/drawing/2014/main" id="{E3E05A2F-1762-4D60-D5E6-FC9DF760C3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5640590"/>
              </p:ext>
            </p:extLst>
          </p:nvPr>
        </p:nvGraphicFramePr>
        <p:xfrm>
          <a:off x="504824" y="342943"/>
          <a:ext cx="10601325" cy="320988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58815">
                  <a:extLst>
                    <a:ext uri="{9D8B030D-6E8A-4147-A177-3AD203B41FA5}">
                      <a16:colId xmlns:a16="http://schemas.microsoft.com/office/drawing/2014/main" val="3342716514"/>
                    </a:ext>
                  </a:extLst>
                </a:gridCol>
                <a:gridCol w="1176582">
                  <a:extLst>
                    <a:ext uri="{9D8B030D-6E8A-4147-A177-3AD203B41FA5}">
                      <a16:colId xmlns:a16="http://schemas.microsoft.com/office/drawing/2014/main" val="1197301846"/>
                    </a:ext>
                  </a:extLst>
                </a:gridCol>
                <a:gridCol w="1172036">
                  <a:extLst>
                    <a:ext uri="{9D8B030D-6E8A-4147-A177-3AD203B41FA5}">
                      <a16:colId xmlns:a16="http://schemas.microsoft.com/office/drawing/2014/main" val="520121293"/>
                    </a:ext>
                  </a:extLst>
                </a:gridCol>
                <a:gridCol w="1398473">
                  <a:extLst>
                    <a:ext uri="{9D8B030D-6E8A-4147-A177-3AD203B41FA5}">
                      <a16:colId xmlns:a16="http://schemas.microsoft.com/office/drawing/2014/main" val="1145563711"/>
                    </a:ext>
                  </a:extLst>
                </a:gridCol>
                <a:gridCol w="1398473">
                  <a:extLst>
                    <a:ext uri="{9D8B030D-6E8A-4147-A177-3AD203B41FA5}">
                      <a16:colId xmlns:a16="http://schemas.microsoft.com/office/drawing/2014/main" val="2797874716"/>
                    </a:ext>
                  </a:extLst>
                </a:gridCol>
                <a:gridCol w="1398473">
                  <a:extLst>
                    <a:ext uri="{9D8B030D-6E8A-4147-A177-3AD203B41FA5}">
                      <a16:colId xmlns:a16="http://schemas.microsoft.com/office/drawing/2014/main" val="1859775700"/>
                    </a:ext>
                  </a:extLst>
                </a:gridCol>
                <a:gridCol w="1398473">
                  <a:extLst>
                    <a:ext uri="{9D8B030D-6E8A-4147-A177-3AD203B41FA5}">
                      <a16:colId xmlns:a16="http://schemas.microsoft.com/office/drawing/2014/main" val="3630120013"/>
                    </a:ext>
                  </a:extLst>
                </a:gridCol>
              </a:tblGrid>
              <a:tr h="5813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buNone/>
                      </a:pPr>
                      <a:r>
                        <a:rPr lang="hu-HU" sz="1600" dirty="0">
                          <a:effectLst/>
                        </a:rPr>
                        <a:t> </a:t>
                      </a:r>
                      <a:endParaRPr lang="hu-H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hu-HU" sz="2800" dirty="0">
                          <a:effectLst/>
                        </a:rPr>
                        <a:t>2021</a:t>
                      </a:r>
                      <a:endParaRPr lang="hu-HU" sz="4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hu-HU" sz="2800" dirty="0">
                          <a:effectLst/>
                        </a:rPr>
                        <a:t>2022</a:t>
                      </a:r>
                      <a:endParaRPr lang="hu-HU" sz="4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hu-HU" sz="2800" dirty="0">
                          <a:effectLst/>
                        </a:rPr>
                        <a:t>2023</a:t>
                      </a:r>
                      <a:endParaRPr lang="hu-HU" sz="4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hu-HU" sz="2800" dirty="0">
                          <a:effectLst/>
                        </a:rPr>
                        <a:t>2024</a:t>
                      </a:r>
                      <a:endParaRPr lang="hu-HU" sz="4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hu-HU" sz="2800" dirty="0">
                          <a:effectLst/>
                        </a:rPr>
                        <a:t>2025</a:t>
                      </a:r>
                      <a:endParaRPr lang="hu-HU" sz="4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hu-HU" sz="2800" dirty="0">
                          <a:effectLst/>
                        </a:rPr>
                        <a:t>2026</a:t>
                      </a:r>
                      <a:endParaRPr lang="hu-HU" sz="4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1553072"/>
                  </a:ext>
                </a:extLst>
              </a:tr>
              <a:tr h="5813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buNone/>
                      </a:pPr>
                      <a:r>
                        <a:rPr lang="hu-HU" sz="1600" dirty="0">
                          <a:solidFill>
                            <a:sysClr val="windowText" lastClr="000000"/>
                          </a:solidFill>
                          <a:effectLst/>
                        </a:rPr>
                        <a:t>Iparűzési adóerőképesség</a:t>
                      </a:r>
                      <a:endParaRPr lang="hu-HU" sz="28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lang="hu-HU" sz="1600" b="1" dirty="0">
                          <a:effectLst/>
                        </a:rPr>
                        <a:t>88,4 M Ft</a:t>
                      </a:r>
                      <a:endParaRPr lang="hu-HU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lang="hu-HU" sz="1600" b="1" dirty="0">
                          <a:effectLst/>
                        </a:rPr>
                        <a:t>101 M Ft</a:t>
                      </a:r>
                      <a:endParaRPr lang="hu-HU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lang="hu-HU" sz="1600" b="1" dirty="0">
                          <a:effectLst/>
                        </a:rPr>
                        <a:t>115,6 M Ft</a:t>
                      </a:r>
                      <a:endParaRPr lang="hu-HU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lang="hu-HU" sz="1600" b="1" dirty="0">
                          <a:effectLst/>
                        </a:rPr>
                        <a:t>118,7 M Ft</a:t>
                      </a:r>
                      <a:endParaRPr lang="hu-HU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lang="hu-HU" sz="1600" b="1" dirty="0">
                          <a:effectLst/>
                        </a:rPr>
                        <a:t>139,4 M Ft</a:t>
                      </a:r>
                      <a:endParaRPr lang="hu-HU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lang="hu-HU" sz="1600" b="1" dirty="0">
                          <a:effectLst/>
                        </a:rPr>
                        <a:t>120,3 M Ft</a:t>
                      </a:r>
                      <a:endParaRPr lang="hu-HU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5375884"/>
                  </a:ext>
                </a:extLst>
              </a:tr>
              <a:tr h="5813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buNone/>
                      </a:pPr>
                      <a:r>
                        <a:rPr lang="hu-HU" sz="1600" dirty="0">
                          <a:solidFill>
                            <a:sysClr val="windowText" lastClr="000000"/>
                          </a:solidFill>
                          <a:effectLst/>
                        </a:rPr>
                        <a:t>Éves szolidaritási hozzájárulás</a:t>
                      </a:r>
                      <a:endParaRPr lang="hu-HU" sz="28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lang="hu-HU" sz="1600" b="1" dirty="0">
                          <a:effectLst/>
                        </a:rPr>
                        <a:t>14,8 M Ft</a:t>
                      </a:r>
                      <a:endParaRPr lang="hu-HU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lang="hu-HU" sz="1800" b="1" dirty="0">
                          <a:effectLst/>
                        </a:rPr>
                        <a:t>17,7 M Ft</a:t>
                      </a:r>
                      <a:endParaRPr lang="hu-HU" sz="3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lang="hu-HU" sz="2000" b="1" dirty="0">
                          <a:effectLst/>
                        </a:rPr>
                        <a:t>28,7 M Ft</a:t>
                      </a:r>
                      <a:endParaRPr lang="hu-HU" sz="3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lang="hu-HU" sz="2300" b="1" dirty="0">
                          <a:effectLst/>
                        </a:rPr>
                        <a:t>29,96 M Ft</a:t>
                      </a:r>
                      <a:endParaRPr lang="hu-HU" sz="2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lang="hu-HU" sz="2600" b="1" dirty="0">
                          <a:solidFill>
                            <a:srgbClr val="FF0000"/>
                          </a:solidFill>
                          <a:effectLst/>
                        </a:rPr>
                        <a:t>46,2 M Ft</a:t>
                      </a:r>
                      <a:endParaRPr lang="hu-HU" sz="26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lang="hu-HU" sz="1600" b="1" dirty="0">
                          <a:effectLst/>
                        </a:rPr>
                        <a:t> </a:t>
                      </a:r>
                      <a:endParaRPr lang="hu-HU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6537769"/>
                  </a:ext>
                </a:extLst>
              </a:tr>
              <a:tr h="5813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buNone/>
                      </a:pPr>
                      <a:r>
                        <a:rPr lang="hu-HU" sz="1600" dirty="0">
                          <a:solidFill>
                            <a:sysClr val="windowText" lastClr="000000"/>
                          </a:solidFill>
                          <a:effectLst/>
                        </a:rPr>
                        <a:t>HIPA adóbevételek</a:t>
                      </a:r>
                      <a:endParaRPr lang="hu-HU" sz="28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lang="hu-HU" sz="1600" b="1" dirty="0">
                          <a:effectLst/>
                        </a:rPr>
                        <a:t>149 M Ft</a:t>
                      </a:r>
                      <a:endParaRPr lang="hu-HU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lang="hu-HU" sz="1800" b="1" dirty="0">
                          <a:effectLst/>
                        </a:rPr>
                        <a:t>176,5 M Ft</a:t>
                      </a:r>
                      <a:endParaRPr lang="hu-HU" sz="3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lang="hu-HU" sz="1600" b="1" dirty="0">
                          <a:effectLst/>
                        </a:rPr>
                        <a:t>166,7 M Ft</a:t>
                      </a:r>
                      <a:endParaRPr lang="hu-HU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lang="hu-HU" sz="2300" b="1" dirty="0">
                          <a:effectLst/>
                        </a:rPr>
                        <a:t>226,7 M Ft</a:t>
                      </a:r>
                      <a:endParaRPr lang="hu-HU" sz="2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lang="hu-HU" sz="1600" b="1" dirty="0">
                          <a:solidFill>
                            <a:srgbClr val="FF0000"/>
                          </a:solidFill>
                          <a:effectLst/>
                        </a:rPr>
                        <a:t>143,9 M Ft</a:t>
                      </a:r>
                      <a:endParaRPr lang="hu-HU" sz="28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lang="hu-HU" sz="1600" b="1" dirty="0">
                          <a:effectLst/>
                        </a:rPr>
                        <a:t> </a:t>
                      </a:r>
                      <a:endParaRPr lang="hu-HU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2091482"/>
                  </a:ext>
                </a:extLst>
              </a:tr>
              <a:tr h="8846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buNone/>
                      </a:pPr>
                      <a:r>
                        <a:rPr lang="hu-HU" sz="1600" dirty="0">
                          <a:solidFill>
                            <a:sysClr val="windowText" lastClr="000000"/>
                          </a:solidFill>
                          <a:effectLst/>
                        </a:rPr>
                        <a:t>Helyi iparűzési adócsökkenés előző évhez képest </a:t>
                      </a:r>
                      <a:endParaRPr lang="hu-HU" sz="2800" dirty="0">
                        <a:solidFill>
                          <a:sysClr val="windowText" lastClr="000000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buNone/>
                      </a:pPr>
                      <a:r>
                        <a:rPr lang="hu-HU" sz="1600" dirty="0">
                          <a:solidFill>
                            <a:sysClr val="windowText" lastClr="000000"/>
                          </a:solidFill>
                          <a:effectLst/>
                        </a:rPr>
                        <a:t>(2025.10.31-ig)</a:t>
                      </a:r>
                      <a:endParaRPr lang="hu-HU" sz="28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lang="hu-HU" sz="1600" b="1" dirty="0">
                          <a:effectLst/>
                        </a:rPr>
                        <a:t> </a:t>
                      </a:r>
                      <a:endParaRPr lang="hu-HU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lang="hu-HU" sz="1600" b="1" dirty="0">
                          <a:effectLst/>
                        </a:rPr>
                        <a:t> </a:t>
                      </a:r>
                      <a:endParaRPr lang="hu-HU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lang="hu-HU" sz="1600" b="1" dirty="0">
                          <a:effectLst/>
                        </a:rPr>
                        <a:t> </a:t>
                      </a:r>
                      <a:endParaRPr lang="hu-HU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lang="hu-HU" sz="1600" b="1" dirty="0">
                          <a:effectLst/>
                        </a:rPr>
                        <a:t> </a:t>
                      </a:r>
                      <a:endParaRPr lang="hu-HU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lang="hu-HU" sz="2000" b="1" dirty="0">
                          <a:solidFill>
                            <a:srgbClr val="FF0000"/>
                          </a:solidFill>
                          <a:effectLst/>
                        </a:rPr>
                        <a:t>82,8 M Ft</a:t>
                      </a:r>
                      <a:endParaRPr lang="hu-HU" sz="36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buNone/>
                      </a:pPr>
                      <a:r>
                        <a:rPr lang="hu-HU" sz="1600" b="1" dirty="0">
                          <a:effectLst/>
                        </a:rPr>
                        <a:t> </a:t>
                      </a:r>
                      <a:endParaRPr lang="hu-HU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6810307"/>
                  </a:ext>
                </a:extLst>
              </a:tr>
            </a:tbl>
          </a:graphicData>
        </a:graphic>
      </p:graphicFrame>
      <p:sp>
        <p:nvSpPr>
          <p:cNvPr id="4" name="Rectangle 1">
            <a:extLst>
              <a:ext uri="{FF2B5EF4-FFF2-40B4-BE49-F238E27FC236}">
                <a16:creationId xmlns:a16="http://schemas.microsoft.com/office/drawing/2014/main" id="{999DB388-A62E-1F70-2A2C-51D490B265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824" y="3523386"/>
            <a:ext cx="10601326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Az előző évekhez képest az önkormányzat 2025. évi iparűzési adóerőképessége kiemelkedően magas, +17 %-os növekedést mutatott, amely maga után vonta az idei év központi költségvetés felé fizetendő </a:t>
            </a:r>
            <a:r>
              <a:rPr kumimoji="0" lang="hu-HU" altLang="hu-HU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szolidaritási adó összegének növekedését </a:t>
            </a:r>
            <a:r>
              <a:rPr kumimoji="0" lang="hu-HU" altLang="hu-H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is, amely összefüggést a fenti táblázat szemlélteti.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hu-HU" altLang="hu-HU" sz="1200" dirty="0"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Szintén kormányzati döntés értelmében került sor először 2025. évben, hogy a szolidaritási hozzájárulással érintett települések a helyi iparűzési adó 2025. évi többletének – a szolidaritási hozzájárulás növekményével csökkentett – összegét teljesítik a Területfejlesztési Alap részére teljesítendő befizetéssel.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Ez az összeg a Versenyképes Járások Program keretein belül visszaáramlik az önkormányzatok fejlesztéseire.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hu-HU" altLang="hu-HU" sz="1200" b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Helyi iparűzési adóbevétel többlete alapján 2025. májusban teljesített fizetési kötelezettség: </a:t>
            </a:r>
            <a:r>
              <a:rPr kumimoji="0" lang="hu-HU" altLang="hu-HU" sz="1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8 575 076 Ft</a:t>
            </a:r>
            <a:endParaRPr kumimoji="0" lang="hu-HU" altLang="hu-HU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altLang="hu-H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hu-HU" altLang="hu-HU" sz="1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 tavalyi évhez képest az önkormányzat 137,6 millió forinttal kevesebb összegből gazdálkodhatott</a:t>
            </a:r>
            <a:r>
              <a:rPr lang="hu-HU" altLang="hu-HU" sz="1200" dirty="0">
                <a:latin typeface="Arial" panose="020B0604020202020204" pitchFamily="34" charset="0"/>
                <a:ea typeface="Times New Roman" panose="02020603050405020304" pitchFamily="18" charset="0"/>
              </a:rPr>
              <a:t>, ennek eredménye az idei éven szinte kizárólag együttműködéssel megvalósított programok: falunap a Tekeres-patak Panzióban, a járdakészítés elmaradása, az idősek otthonát az Almási úttal összekötő kis út megvásárlása, a szükségesnél kevesebb kátyúzás kivitelezése.</a:t>
            </a:r>
            <a:endParaRPr kumimoji="0" lang="hu-HU" altLang="hu-H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86416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ruházat, kültéri, személy, lábbelik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876BA701-06E1-4948-D78F-739922A51BA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113" b="49284"/>
          <a:stretch>
            <a:fillRect/>
          </a:stretch>
        </p:blipFill>
        <p:spPr>
          <a:xfrm>
            <a:off x="4493436" y="243"/>
            <a:ext cx="769856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5" name="Kép 4" descr="A képen kültéri, ég, személy, lábbelik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C50EB8FA-1372-F6D8-E069-3695CDEA4A5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092" r="-3" b="9755"/>
          <a:stretch>
            <a:fillRect/>
          </a:stretch>
        </p:blipFill>
        <p:spPr>
          <a:xfrm>
            <a:off x="20" y="10"/>
            <a:ext cx="5859777" cy="3346695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7" name="Kép 6" descr="A képen kültéri, ruházat, lábbelik, személy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FF95377E-4DB0-F694-DF76-AD971629F4E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0298" b="36736"/>
          <a:stretch>
            <a:fillRect/>
          </a:stretch>
        </p:blipFill>
        <p:spPr>
          <a:xfrm>
            <a:off x="6350089" y="3511295"/>
            <a:ext cx="5841911" cy="3346705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9" name="Kép 8" descr="A képen ég, kültéri, emberek, fű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175EF6F9-2EA6-C05F-F1A1-BF7C3914D4F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4962" r="-2" b="27074"/>
          <a:stretch>
            <a:fillRect/>
          </a:stretch>
        </p:blipFill>
        <p:spPr>
          <a:xfrm>
            <a:off x="20" y="3511295"/>
            <a:ext cx="769854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C4B788DC-C6CC-4D63-6F4A-4499B52A169B}"/>
              </a:ext>
            </a:extLst>
          </p:cNvPr>
          <p:cNvSpPr txBox="1"/>
          <p:nvPr/>
        </p:nvSpPr>
        <p:spPr>
          <a:xfrm>
            <a:off x="10353213" y="2681210"/>
            <a:ext cx="1729212" cy="369332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pc="-50" dirty="0">
                <a:solidFill>
                  <a:srgbClr val="FFFFFF"/>
                </a:solidFill>
              </a:rPr>
              <a:t>Éjszakai túra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935A64B4-A4FF-4CDD-0E01-AA940638CBB5}"/>
              </a:ext>
            </a:extLst>
          </p:cNvPr>
          <p:cNvSpPr txBox="1"/>
          <p:nvPr/>
        </p:nvSpPr>
        <p:spPr>
          <a:xfrm>
            <a:off x="579422" y="2681210"/>
            <a:ext cx="1530035" cy="369332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pc="-50" dirty="0">
                <a:solidFill>
                  <a:srgbClr val="FFFFFF"/>
                </a:solidFill>
              </a:rPr>
              <a:t>Királyok futása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4694D7C1-7901-E44C-BCC7-03D0DB8AAC97}"/>
              </a:ext>
            </a:extLst>
          </p:cNvPr>
          <p:cNvSpPr txBox="1"/>
          <p:nvPr/>
        </p:nvSpPr>
        <p:spPr>
          <a:xfrm>
            <a:off x="579422" y="6219730"/>
            <a:ext cx="3313568" cy="369332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pc="-50" dirty="0">
                <a:solidFill>
                  <a:srgbClr val="FFFFFF"/>
                </a:solidFill>
              </a:rPr>
              <a:t>Szent Iván napi fáklyás felvonulás</a:t>
            </a: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ACE5A92B-A0D1-CBCF-83DC-F87EBE5D8042}"/>
              </a:ext>
            </a:extLst>
          </p:cNvPr>
          <p:cNvSpPr txBox="1"/>
          <p:nvPr/>
        </p:nvSpPr>
        <p:spPr>
          <a:xfrm>
            <a:off x="9795850" y="6219730"/>
            <a:ext cx="2286575" cy="646331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pc="-50" dirty="0">
                <a:solidFill>
                  <a:srgbClr val="FFFFFF"/>
                </a:solidFill>
              </a:rPr>
              <a:t>Szilveszteri pincefutás</a:t>
            </a:r>
          </a:p>
          <a:p>
            <a:endParaRPr lang="hu-HU" dirty="0"/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2669FAFC-C2E3-40F3-0246-F32C3BBEFEE0}"/>
              </a:ext>
            </a:extLst>
          </p:cNvPr>
          <p:cNvSpPr txBox="1"/>
          <p:nvPr/>
        </p:nvSpPr>
        <p:spPr>
          <a:xfrm>
            <a:off x="1304273" y="3038018"/>
            <a:ext cx="99135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MINDEN ÉVSZAKBAN SPORTESEMÉNYEK</a:t>
            </a:r>
          </a:p>
        </p:txBody>
      </p:sp>
    </p:spTree>
    <p:extLst>
      <p:ext uri="{BB962C8B-B14F-4D97-AF65-F5344CB8AC3E}">
        <p14:creationId xmlns:p14="http://schemas.microsoft.com/office/powerpoint/2010/main" val="39951260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id="{6953A92B-1F33-4235-BB36-0EA195E9D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3FA49F11-60E5-4C96-8909-026C86B4F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 dirty="0"/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4B58670E-10F5-482E-9198-9852444E99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61" name="Rectangle 60">
            <a:extLst>
              <a:ext uri="{FF2B5EF4-FFF2-40B4-BE49-F238E27FC236}">
                <a16:creationId xmlns:a16="http://schemas.microsoft.com/office/drawing/2014/main" id="{8EB0C817-6AD3-4367-9F4A-35114B536B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450BC716-CAFE-41D8-8B8A-69A8826CE9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8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 dirty="0"/>
          </a:p>
        </p:txBody>
      </p:sp>
      <p:sp>
        <p:nvSpPr>
          <p:cNvPr id="50" name="Szövegdoboz 49">
            <a:extLst>
              <a:ext uri="{FF2B5EF4-FFF2-40B4-BE49-F238E27FC236}">
                <a16:creationId xmlns:a16="http://schemas.microsoft.com/office/drawing/2014/main" id="{69485937-F1D0-421E-86DB-8EE160FCFABD}"/>
              </a:ext>
            </a:extLst>
          </p:cNvPr>
          <p:cNvSpPr txBox="1"/>
          <p:nvPr/>
        </p:nvSpPr>
        <p:spPr>
          <a:xfrm>
            <a:off x="1065197" y="5120640"/>
            <a:ext cx="10058400" cy="8229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spc="-5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MÁRTON</a:t>
            </a:r>
            <a:r>
              <a:rPr lang="hu-HU" sz="3600" b="1" spc="-5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-</a:t>
            </a:r>
            <a:r>
              <a:rPr lang="en-US" sz="3600" b="1" spc="-5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NAP – novemberben</a:t>
            </a:r>
            <a:r>
              <a:rPr lang="en-US" sz="3600" spc="-5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 </a:t>
            </a:r>
            <a:endParaRPr lang="en-US" sz="3600" spc="-5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Kép 5" descr="A képen ruházat, személy, lábbelik, kültéri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BB5CDD01-8177-D952-989F-46CA8DE8C9C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2" b="10014"/>
          <a:stretch>
            <a:fillRect/>
          </a:stretch>
        </p:blipFill>
        <p:spPr>
          <a:xfrm>
            <a:off x="20" y="10"/>
            <a:ext cx="3954681" cy="4744794"/>
          </a:xfrm>
          <a:prstGeom prst="rect">
            <a:avLst/>
          </a:prstGeom>
        </p:spPr>
      </p:pic>
      <p:pic>
        <p:nvPicPr>
          <p:cNvPr id="8" name="Kép 7" descr="A képen ruházat, személy, talaj, Főzőedények és sütőedények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C13C4ED5-B0BA-EABC-9FE0-3B509F09E39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527" r="-4" b="1304"/>
          <a:stretch>
            <a:fillRect/>
          </a:stretch>
        </p:blipFill>
        <p:spPr>
          <a:xfrm>
            <a:off x="4115568" y="-509"/>
            <a:ext cx="3956242" cy="4756229"/>
          </a:xfrm>
          <a:prstGeom prst="rect">
            <a:avLst/>
          </a:prstGeom>
        </p:spPr>
      </p:pic>
      <p:pic>
        <p:nvPicPr>
          <p:cNvPr id="4" name="Kép 3" descr="A képen ruházat, személy, fedett pályás, bútorok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5599B3BA-BA90-8059-BE4B-FC3A6806168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7479"/>
          <a:stretch>
            <a:fillRect/>
          </a:stretch>
        </p:blipFill>
        <p:spPr>
          <a:xfrm>
            <a:off x="8234218" y="1965"/>
            <a:ext cx="3957782" cy="4747788"/>
          </a:xfrm>
          <a:prstGeom prst="rect">
            <a:avLst/>
          </a:prstGeom>
        </p:spPr>
      </p:pic>
      <p:sp>
        <p:nvSpPr>
          <p:cNvPr id="65" name="Rectangle 64">
            <a:extLst>
              <a:ext uri="{FF2B5EF4-FFF2-40B4-BE49-F238E27FC236}">
                <a16:creationId xmlns:a16="http://schemas.microsoft.com/office/drawing/2014/main" id="{4DAC3D69-8B6B-41DA-B493-3AB50D0D68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8999721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>
            <a:extLst>
              <a:ext uri="{FF2B5EF4-FFF2-40B4-BE49-F238E27FC236}">
                <a16:creationId xmlns:a16="http://schemas.microsoft.com/office/drawing/2014/main" id="{0EACED5D-9E41-4546-977D-65B3D5DC0CD9}"/>
              </a:ext>
            </a:extLst>
          </p:cNvPr>
          <p:cNvSpPr txBox="1"/>
          <p:nvPr/>
        </p:nvSpPr>
        <p:spPr>
          <a:xfrm>
            <a:off x="8256761" y="465222"/>
            <a:ext cx="380690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hu-HU" sz="2200" dirty="0">
                <a:effectLst/>
                <a:latin typeface="Century" panose="02040604050505020304" pitchFamily="18" charset="0"/>
                <a:ea typeface="Times New Roman" panose="02020603050405020304" pitchFamily="18" charset="0"/>
              </a:rPr>
              <a:t>Novemberben köszöntöttük </a:t>
            </a:r>
            <a:r>
              <a:rPr lang="hu-HU" sz="2100" dirty="0">
                <a:effectLst/>
                <a:latin typeface="Century" panose="02040604050505020304" pitchFamily="18" charset="0"/>
                <a:ea typeface="Times New Roman" panose="02020603050405020304" pitchFamily="18" charset="0"/>
              </a:rPr>
              <a:t>Abasár 50 és 60</a:t>
            </a:r>
            <a:r>
              <a:rPr lang="hu-HU" sz="2100" dirty="0">
                <a:latin typeface="Century" panose="02040604050505020304" pitchFamily="18" charset="0"/>
                <a:ea typeface="Times New Roman" panose="02020603050405020304" pitchFamily="18" charset="0"/>
              </a:rPr>
              <a:t> </a:t>
            </a:r>
            <a:r>
              <a:rPr lang="hu-HU" sz="2100" dirty="0">
                <a:effectLst/>
                <a:latin typeface="Century" panose="02040604050505020304" pitchFamily="18" charset="0"/>
                <a:ea typeface="Times New Roman" panose="02020603050405020304" pitchFamily="18" charset="0"/>
              </a:rPr>
              <a:t>éve házasodott párjait.</a:t>
            </a:r>
            <a:endParaRPr lang="hu-HU" sz="3200" dirty="0">
              <a:effectLst/>
              <a:latin typeface="Century" panose="020406040505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F552EC94-C46B-BBB6-E607-0749E7D00ABA}"/>
              </a:ext>
            </a:extLst>
          </p:cNvPr>
          <p:cNvSpPr txBox="1"/>
          <p:nvPr/>
        </p:nvSpPr>
        <p:spPr>
          <a:xfrm>
            <a:off x="8256761" y="2335794"/>
            <a:ext cx="38069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>
                <a:effectLst/>
                <a:latin typeface="Aptos Display" panose="020B0004020202020204" pitchFamily="34" charset="0"/>
                <a:ea typeface="Times New Roman" panose="02020603050405020304" pitchFamily="18" charset="0"/>
              </a:rPr>
              <a:t>Ezúton is gratulálunk nekik, és kívánunk hosszú, szép életet!</a:t>
            </a:r>
            <a:endParaRPr lang="hu-HU" sz="3200" dirty="0">
              <a:latin typeface="Aptos Display" panose="020B0004020202020204" pitchFamily="34" charset="0"/>
            </a:endParaRPr>
          </a:p>
        </p:txBody>
      </p:sp>
      <p:pic>
        <p:nvPicPr>
          <p:cNvPr id="3" name="Kép 2" descr="A képen ruházat, személy, ember, öltöny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3C2F0EE7-57E1-A39D-A50A-DFC0FCA5F0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248" y="465222"/>
            <a:ext cx="7882603" cy="5464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7331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BCD2D517-BC35-4439-AC31-06DF764F25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442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2DD3F846-0483-40F5-A881-0C1AD2A0C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Kép 2" descr="A képen szöveg, karácsony, fedett pályás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37343329-59E3-52AC-F808-6AAE440757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8839" y="801793"/>
            <a:ext cx="9374321" cy="527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456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1D53CA0-FDE7-4B62-AE74-A671E6B82D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FA22A8-DAD2-4DBF-BCF6-AA00E9D836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8CF2381-9166-48DC-8859-93B6A58939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A9286AD2-18A9-4868-A4E3-7A2097A208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1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19CA5AF3-838D-8931-563A-FC6CA335BBDA}"/>
              </a:ext>
            </a:extLst>
          </p:cNvPr>
          <p:cNvSpPr txBox="1"/>
          <p:nvPr/>
        </p:nvSpPr>
        <p:spPr>
          <a:xfrm>
            <a:off x="5289754" y="639097"/>
            <a:ext cx="6253317" cy="36860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00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Köszönöm megtisztelő figyelmüket! </a:t>
            </a:r>
          </a:p>
        </p:txBody>
      </p:sp>
      <p:pic>
        <p:nvPicPr>
          <p:cNvPr id="8" name="Kép 7" descr="A képen szöveg, embléma, szimbólum, Betűtípus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55EE02BF-A656-2AED-97FB-53454BF0B42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18" r="3749"/>
          <a:stretch>
            <a:fillRect/>
          </a:stretch>
        </p:blipFill>
        <p:spPr>
          <a:xfrm>
            <a:off x="-1" y="10"/>
            <a:ext cx="4635315" cy="6857989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7A7CD63-7EC3-44F3-95D0-595C4019F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47071" y="4343400"/>
            <a:ext cx="5636107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96239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59000">
              <a:schemeClr val="accent1">
                <a:lumMod val="0"/>
                <a:lumOff val="100000"/>
              </a:schemeClr>
            </a:gs>
            <a:gs pos="98000">
              <a:schemeClr val="bg2">
                <a:lumMod val="75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>
            <a:extLst>
              <a:ext uri="{FF2B5EF4-FFF2-40B4-BE49-F238E27FC236}">
                <a16:creationId xmlns:a16="http://schemas.microsoft.com/office/drawing/2014/main" id="{977387A9-AF9C-44C1-B385-7CC341E0948A}"/>
              </a:ext>
            </a:extLst>
          </p:cNvPr>
          <p:cNvSpPr txBox="1"/>
          <p:nvPr/>
        </p:nvSpPr>
        <p:spPr>
          <a:xfrm>
            <a:off x="427290" y="499621"/>
            <a:ext cx="11081219" cy="53713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 algn="just"/>
            <a:r>
              <a:rPr lang="hu-HU" b="1" u="sng" dirty="0">
                <a:effectLst/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Abasár Községi Önkormányzat működtetett intézmények</a:t>
            </a:r>
          </a:p>
          <a:p>
            <a:pPr lvl="0" algn="just"/>
            <a:endParaRPr lang="hu-HU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/>
            <a:r>
              <a:rPr lang="hu-HU" sz="1200" b="1" u="none" strike="noStrike" dirty="0">
                <a:effectLst/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hu-H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hu-HU" sz="1200" dirty="0">
                <a:effectLst/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Az Önkormányzat a település életét meghatározó közfeladatok szervezését,</a:t>
            </a:r>
            <a:endParaRPr lang="hu-HU" sz="1200" dirty="0">
              <a:latin typeface="Century" panose="020406040505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hu-HU" sz="1200" dirty="0">
                <a:effectLst/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ellátását közvetlenül és intézmények, gazdálkodó szervezetek útján látja el.</a:t>
            </a:r>
            <a:endParaRPr lang="hu-H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hu-HU" sz="1200" dirty="0">
                <a:effectLst/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hu-H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algn="just"/>
            <a:r>
              <a:rPr lang="hu-HU" sz="1200" dirty="0">
                <a:effectLst/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hu-H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00000"/>
            </a:pPr>
            <a:endParaRPr lang="hu-HU" sz="2000" dirty="0"/>
          </a:p>
        </p:txBody>
      </p:sp>
      <p:graphicFrame>
        <p:nvGraphicFramePr>
          <p:cNvPr id="8" name="Táblázat 7">
            <a:extLst>
              <a:ext uri="{FF2B5EF4-FFF2-40B4-BE49-F238E27FC236}">
                <a16:creationId xmlns:a16="http://schemas.microsoft.com/office/drawing/2014/main" id="{F3243664-59B2-44F0-8BA7-DB77722CC3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4147109"/>
              </p:ext>
            </p:extLst>
          </p:nvPr>
        </p:nvGraphicFramePr>
        <p:xfrm>
          <a:off x="683491" y="2062697"/>
          <a:ext cx="7817713" cy="1850583"/>
        </p:xfrm>
        <a:graphic>
          <a:graphicData uri="http://schemas.openxmlformats.org/drawingml/2006/table">
            <a:tbl>
              <a:tblPr/>
              <a:tblGrid>
                <a:gridCol w="2539543">
                  <a:extLst>
                    <a:ext uri="{9D8B030D-6E8A-4147-A177-3AD203B41FA5}">
                      <a16:colId xmlns:a16="http://schemas.microsoft.com/office/drawing/2014/main" val="821241112"/>
                    </a:ext>
                  </a:extLst>
                </a:gridCol>
                <a:gridCol w="2879002">
                  <a:extLst>
                    <a:ext uri="{9D8B030D-6E8A-4147-A177-3AD203B41FA5}">
                      <a16:colId xmlns:a16="http://schemas.microsoft.com/office/drawing/2014/main" val="1368470274"/>
                    </a:ext>
                  </a:extLst>
                </a:gridCol>
                <a:gridCol w="2399168">
                  <a:extLst>
                    <a:ext uri="{9D8B030D-6E8A-4147-A177-3AD203B41FA5}">
                      <a16:colId xmlns:a16="http://schemas.microsoft.com/office/drawing/2014/main" val="2045467649"/>
                    </a:ext>
                  </a:extLst>
                </a:gridCol>
              </a:tblGrid>
              <a:tr h="458110">
                <a:tc>
                  <a:txBody>
                    <a:bodyPr/>
                    <a:lstStyle/>
                    <a:p>
                      <a:pPr algn="ctr" rtl="0" fontAlgn="ctr"/>
                      <a:r>
                        <a:rPr lang="hu-H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Intézmény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u-H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Végzett feladatok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u-H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Dolgozói létszám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0090745"/>
                  </a:ext>
                </a:extLst>
              </a:tr>
              <a:tr h="398063">
                <a:tc>
                  <a:txBody>
                    <a:bodyPr/>
                    <a:lstStyle/>
                    <a:p>
                      <a:pPr algn="just" rtl="0" fontAlgn="ctr"/>
                      <a:r>
                        <a:rPr lang="hu-H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Polgármesteri Hivatal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igazgatási feladatok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5+1 fő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8185572"/>
                  </a:ext>
                </a:extLst>
              </a:tr>
              <a:tr h="495930">
                <a:tc>
                  <a:txBody>
                    <a:bodyPr/>
                    <a:lstStyle/>
                    <a:p>
                      <a:pPr algn="just" rtl="0" fontAlgn="ctr"/>
                      <a:r>
                        <a:rPr lang="hu-H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Abasári Napsugár Óvoda és Mini Bölcsőde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köznevelési feladatok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13+5 fő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3745015"/>
                  </a:ext>
                </a:extLst>
              </a:tr>
              <a:tr h="495930">
                <a:tc>
                  <a:txBody>
                    <a:bodyPr/>
                    <a:lstStyle/>
                    <a:p>
                      <a:pPr algn="just" rtl="0" fontAlgn="ctr"/>
                      <a:r>
                        <a:rPr lang="hu-H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Nonprofit Kft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településüzemeltetési feladatok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" panose="02040604050505020304" pitchFamily="18" charset="0"/>
                        </a:rPr>
                        <a:t>4 fő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2569074"/>
                  </a:ext>
                </a:extLst>
              </a:tr>
            </a:tbl>
          </a:graphicData>
        </a:graphic>
      </p:graphicFrame>
      <p:sp>
        <p:nvSpPr>
          <p:cNvPr id="27" name="Szövegdoboz 26">
            <a:extLst>
              <a:ext uri="{FF2B5EF4-FFF2-40B4-BE49-F238E27FC236}">
                <a16:creationId xmlns:a16="http://schemas.microsoft.com/office/drawing/2014/main" id="{6ADBC31C-64C9-4B4A-9763-7654155C1E76}"/>
              </a:ext>
            </a:extLst>
          </p:cNvPr>
          <p:cNvSpPr txBox="1"/>
          <p:nvPr/>
        </p:nvSpPr>
        <p:spPr>
          <a:xfrm>
            <a:off x="427291" y="4546731"/>
            <a:ext cx="8073914" cy="1154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hu-HU" sz="1600" b="1" u="sng" dirty="0">
                <a:effectLst/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Képviselő Testület</a:t>
            </a:r>
            <a:endParaRPr lang="hu-HU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/>
            <a:r>
              <a:rPr lang="hu-HU" sz="1100" b="1" u="none" strike="noStrike" dirty="0">
                <a:effectLst/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hu-H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hu-HU" sz="1400" dirty="0">
                <a:effectLst/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képviselő testület 6 választott képviselőből és a polgármesterből áll. A képviselők tagjaik közül alpolgármestert választottak. Egy állandó bizottságot hozott létre a képviselő testület, tagjai a képviselők és két külsős bizottsági tag.</a:t>
            </a:r>
            <a:endParaRPr lang="hu-H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Kép 2" descr="A képen szöveg, embléma, szimbólum, Betűtípus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D0CD5E82-0CCB-B18C-0F18-46FB6097E6A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8573631" y="606582"/>
            <a:ext cx="3480675" cy="4922889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888566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28">
            <a:extLst>
              <a:ext uri="{FF2B5EF4-FFF2-40B4-BE49-F238E27FC236}">
                <a16:creationId xmlns:a16="http://schemas.microsoft.com/office/drawing/2014/main" id="{038B8727-D318-4B70-B353-C390602FF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0">
            <a:extLst>
              <a:ext uri="{FF2B5EF4-FFF2-40B4-BE49-F238E27FC236}">
                <a16:creationId xmlns:a16="http://schemas.microsoft.com/office/drawing/2014/main" id="{1B0C8367-28B6-4EF1-B182-01BEC9872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 dirty="0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7DD0CE31-739F-3B66-36AF-44CC549DF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516835"/>
            <a:ext cx="3084844" cy="2103875"/>
          </a:xfrm>
        </p:spPr>
        <p:txBody>
          <a:bodyPr>
            <a:normAutofit/>
          </a:bodyPr>
          <a:lstStyle/>
          <a:p>
            <a:r>
              <a:rPr lang="hu-HU" sz="3600" b="1" i="0" u="none" strike="noStrike" dirty="0">
                <a:solidFill>
                  <a:srgbClr val="FFFFFF"/>
                </a:solidFill>
                <a:effectLst/>
                <a:latin typeface="Century" panose="02040604050505020304" pitchFamily="18" charset="0"/>
              </a:rPr>
              <a:t>Integrált Szociális Intézmény</a:t>
            </a:r>
            <a:br>
              <a:rPr lang="hu-HU" sz="3600" b="1" i="0" u="none" strike="noStrike" dirty="0">
                <a:solidFill>
                  <a:srgbClr val="FFFFFF"/>
                </a:solidFill>
                <a:effectLst/>
                <a:latin typeface="Century" panose="02040604050505020304" pitchFamily="18" charset="0"/>
              </a:rPr>
            </a:br>
            <a:endParaRPr lang="hu-HU" sz="3600" dirty="0">
              <a:solidFill>
                <a:srgbClr val="FFFFFF"/>
              </a:solidFill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469D480-583F-33AF-43C1-7F68775BA4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370" y="2245238"/>
            <a:ext cx="3320872" cy="4204200"/>
          </a:xfrm>
        </p:spPr>
        <p:txBody>
          <a:bodyPr>
            <a:normAutofit fontScale="92500" lnSpcReduction="10000"/>
          </a:bodyPr>
          <a:lstStyle/>
          <a:p>
            <a:pPr marL="0" rtl="0" eaLnBrk="1" fontAlgn="ctr" latinLnBrk="0" hangingPunct="1">
              <a:spcBef>
                <a:spcPts val="0"/>
              </a:spcBef>
              <a:spcAft>
                <a:spcPts val="600"/>
              </a:spcAft>
            </a:pPr>
            <a:endParaRPr lang="hu-HU" sz="1200" b="0" i="0" u="none" strike="noStrike" dirty="0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  <a:p>
            <a:pPr fontAlgn="ctr">
              <a:spcBef>
                <a:spcPts val="0"/>
              </a:spcBef>
              <a:spcAft>
                <a:spcPts val="600"/>
              </a:spcAft>
            </a:pPr>
            <a:r>
              <a:rPr lang="hu-HU" sz="1600" dirty="0">
                <a:solidFill>
                  <a:srgbClr val="FFFFFF"/>
                </a:solidFill>
                <a:latin typeface="Century" panose="02040604050505020304" pitchFamily="18" charset="0"/>
              </a:rPr>
              <a:t>Abasári Szociális és Gyermekjóléti Intézményfenntartó Társulás, 8 településből áll, Abasár irányításával.</a:t>
            </a:r>
          </a:p>
          <a:p>
            <a:pPr fontAlgn="ctr">
              <a:spcBef>
                <a:spcPts val="0"/>
              </a:spcBef>
              <a:spcAft>
                <a:spcPts val="600"/>
              </a:spcAft>
            </a:pPr>
            <a:br>
              <a:rPr lang="hu-HU" sz="1600" dirty="0">
                <a:solidFill>
                  <a:srgbClr val="FFFFFF"/>
                </a:solidFill>
                <a:latin typeface="Century" panose="02040604050505020304" pitchFamily="18" charset="0"/>
              </a:rPr>
            </a:br>
            <a:br>
              <a:rPr lang="hu-HU" sz="1600" dirty="0">
                <a:solidFill>
                  <a:srgbClr val="FFFFFF"/>
                </a:solidFill>
                <a:latin typeface="Century" panose="02040604050505020304" pitchFamily="18" charset="0"/>
              </a:rPr>
            </a:br>
            <a:r>
              <a:rPr lang="hu-HU" sz="1600" dirty="0">
                <a:solidFill>
                  <a:srgbClr val="FFFFFF"/>
                </a:solidFill>
                <a:latin typeface="Century" panose="02040604050505020304" pitchFamily="18" charset="0"/>
              </a:rPr>
              <a:t>A társulás éves költségvetése</a:t>
            </a:r>
          </a:p>
          <a:p>
            <a:pPr fontAlgn="ctr">
              <a:spcBef>
                <a:spcPts val="0"/>
              </a:spcBef>
              <a:spcAft>
                <a:spcPts val="600"/>
              </a:spcAft>
            </a:pPr>
            <a:r>
              <a:rPr lang="hu-HU" sz="1600" kern="0" dirty="0">
                <a:solidFill>
                  <a:srgbClr val="FFFFFF"/>
                </a:solidFill>
                <a:effectLst/>
                <a:latin typeface="Century" panose="02040604050505020304" pitchFamily="18" charset="0"/>
                <a:ea typeface="Aptos" panose="020B0004020202020204" pitchFamily="34" charset="0"/>
                <a:cs typeface="Aptos" panose="020B0004020202020204" pitchFamily="34" charset="0"/>
              </a:rPr>
              <a:t>998 </a:t>
            </a:r>
            <a:r>
              <a:rPr lang="hu-HU" sz="1600" dirty="0">
                <a:solidFill>
                  <a:srgbClr val="FFFFFF"/>
                </a:solidFill>
                <a:latin typeface="Century" panose="02040604050505020304" pitchFamily="18" charset="0"/>
              </a:rPr>
              <a:t>millió Ft.</a:t>
            </a:r>
          </a:p>
          <a:p>
            <a:pPr fontAlgn="ctr">
              <a:spcBef>
                <a:spcPts val="0"/>
              </a:spcBef>
              <a:spcAft>
                <a:spcPts val="600"/>
              </a:spcAft>
            </a:pPr>
            <a:r>
              <a:rPr lang="hu-HU" sz="1600" dirty="0">
                <a:solidFill>
                  <a:srgbClr val="FFFFFF"/>
                </a:solidFill>
                <a:latin typeface="Century" panose="02040604050505020304" pitchFamily="18" charset="0"/>
              </a:rPr>
              <a:t> </a:t>
            </a:r>
            <a:br>
              <a:rPr lang="hu-HU" sz="1600" dirty="0">
                <a:solidFill>
                  <a:srgbClr val="FFFFFF"/>
                </a:solidFill>
                <a:latin typeface="Century" panose="02040604050505020304" pitchFamily="18" charset="0"/>
              </a:rPr>
            </a:br>
            <a:r>
              <a:rPr lang="hu-HU" sz="1600" dirty="0">
                <a:solidFill>
                  <a:srgbClr val="FFFFFF"/>
                </a:solidFill>
                <a:latin typeface="Century" panose="02040604050505020304" pitchFamily="18" charset="0"/>
              </a:rPr>
              <a:t>Az Integrált Szociális Intézmény, Szociális alap és szakosított ellátásokat biztosítja, 95 fő munkavállalóval.</a:t>
            </a:r>
          </a:p>
          <a:p>
            <a:pPr fontAlgn="ctr">
              <a:spcBef>
                <a:spcPts val="0"/>
              </a:spcBef>
              <a:spcAft>
                <a:spcPts val="600"/>
              </a:spcAft>
            </a:pPr>
            <a:endParaRPr lang="hu-HU" sz="1600" dirty="0">
              <a:solidFill>
                <a:srgbClr val="FFFFFF"/>
              </a:solidFill>
              <a:latin typeface="Century" panose="02040604050505020304" pitchFamily="18" charset="0"/>
            </a:endParaRPr>
          </a:p>
          <a:p>
            <a:pPr fontAlgn="ctr">
              <a:spcBef>
                <a:spcPts val="0"/>
              </a:spcBef>
              <a:spcAft>
                <a:spcPts val="600"/>
              </a:spcAft>
            </a:pPr>
            <a:r>
              <a:rPr lang="hu-HU" sz="1600" dirty="0">
                <a:solidFill>
                  <a:srgbClr val="FFFFFF"/>
                </a:solidFill>
                <a:latin typeface="Century" panose="02040604050505020304" pitchFamily="18" charset="0"/>
              </a:rPr>
              <a:t>Idősek nappali ellátása állandó programjai rendkívül népszerű a település érintett korosztálya körében.</a:t>
            </a:r>
          </a:p>
          <a:p>
            <a:pPr fontAlgn="ctr">
              <a:spcBef>
                <a:spcPts val="0"/>
              </a:spcBef>
              <a:spcAft>
                <a:spcPts val="600"/>
              </a:spcAft>
            </a:pPr>
            <a:endParaRPr lang="hu-HU" sz="12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49E3F4C-17F5-49E4-B05F-80C6B348A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 dirty="0"/>
          </a:p>
        </p:txBody>
      </p:sp>
      <p:pic>
        <p:nvPicPr>
          <p:cNvPr id="15" name="Kép 14" descr="A képen térkép, szöveg, atlasz, diagram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33A06274-2063-76B6-8FAC-8A0DE3EDE6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4889" y="640080"/>
            <a:ext cx="5452338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7549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E927094-5C3D-D3B3-1378-242212690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ISZI-szolgáltatások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D3D118F-610E-3CE2-948F-599E341CF92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hu-HU" b="1" dirty="0">
                <a:latin typeface="Aptos" panose="020B0004020202020204" pitchFamily="34" charset="0"/>
              </a:rPr>
              <a:t>Szociális alapszolgáltatások</a:t>
            </a:r>
          </a:p>
          <a:p>
            <a:r>
              <a:rPr lang="hu-HU" dirty="0">
                <a:latin typeface="Aptos" panose="020B0004020202020204" pitchFamily="34" charset="0"/>
              </a:rPr>
              <a:t>Szociális étkeztetés mind a 8 településen, 227 ellátottal</a:t>
            </a:r>
          </a:p>
          <a:p>
            <a:r>
              <a:rPr lang="hu-HU" dirty="0">
                <a:latin typeface="Aptos" panose="020B0004020202020204" pitchFamily="34" charset="0"/>
              </a:rPr>
              <a:t>Házi segítségnyújtás mind a 8 településen, 169 ellátottal</a:t>
            </a:r>
          </a:p>
          <a:p>
            <a:r>
              <a:rPr lang="hu-HU" dirty="0">
                <a:latin typeface="Aptos" panose="020B0004020202020204" pitchFamily="34" charset="0"/>
              </a:rPr>
              <a:t>Idősek nappali ellátása 4 településen,</a:t>
            </a:r>
            <a:br>
              <a:rPr lang="hu-HU" dirty="0">
                <a:latin typeface="Aptos" panose="020B0004020202020204" pitchFamily="34" charset="0"/>
              </a:rPr>
            </a:br>
            <a:r>
              <a:rPr lang="hu-HU" dirty="0">
                <a:latin typeface="Aptos" panose="020B0004020202020204" pitchFamily="34" charset="0"/>
              </a:rPr>
              <a:t>130 férőhellyel</a:t>
            </a:r>
          </a:p>
          <a:p>
            <a:r>
              <a:rPr lang="hu-HU" dirty="0">
                <a:latin typeface="Aptos" panose="020B0004020202020204" pitchFamily="34" charset="0"/>
              </a:rPr>
              <a:t>Támogató szolgálat mind a 8 településre kiterjedően: 11 fő fogyatékkal élő személy szállítása, segítése</a:t>
            </a:r>
          </a:p>
          <a:p>
            <a:r>
              <a:rPr lang="hu-HU" dirty="0">
                <a:latin typeface="Aptos" panose="020B0004020202020204" pitchFamily="34" charset="0"/>
              </a:rPr>
              <a:t>Család és gyermekjóléti szolgálat </a:t>
            </a:r>
            <a:br>
              <a:rPr lang="hu-HU" dirty="0">
                <a:latin typeface="Aptos" panose="020B0004020202020204" pitchFamily="34" charset="0"/>
              </a:rPr>
            </a:br>
            <a:r>
              <a:rPr lang="hu-HU" dirty="0">
                <a:latin typeface="Aptos" panose="020B0004020202020204" pitchFamily="34" charset="0"/>
              </a:rPr>
              <a:t>2 településen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730FDECE-EEC8-BDCA-F7D7-CCCEF0DC7C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06808" y="1845734"/>
            <a:ext cx="4220726" cy="4023360"/>
          </a:xfrm>
        </p:spPr>
        <p:txBody>
          <a:bodyPr>
            <a:normAutofit lnSpcReduction="10000"/>
          </a:bodyPr>
          <a:lstStyle/>
          <a:p>
            <a:r>
              <a:rPr lang="hu-HU" b="1" dirty="0">
                <a:latin typeface="Aptos" panose="020B0004020202020204" pitchFamily="34" charset="0"/>
              </a:rPr>
              <a:t>Szakosított ellátás</a:t>
            </a:r>
          </a:p>
          <a:p>
            <a:r>
              <a:rPr lang="hu-HU" dirty="0">
                <a:latin typeface="Aptos" panose="020B0004020202020204" pitchFamily="34" charset="0"/>
              </a:rPr>
              <a:t>Idősek bentlakásos otthona:</a:t>
            </a:r>
            <a:br>
              <a:rPr lang="hu-HU" dirty="0">
                <a:latin typeface="Aptos" panose="020B0004020202020204" pitchFamily="34" charset="0"/>
              </a:rPr>
            </a:br>
            <a:r>
              <a:rPr lang="hu-HU" dirty="0">
                <a:latin typeface="Aptos" panose="020B0004020202020204" pitchFamily="34" charset="0"/>
              </a:rPr>
              <a:t>2 telephelyen </a:t>
            </a:r>
          </a:p>
          <a:p>
            <a:r>
              <a:rPr lang="hu-HU" dirty="0">
                <a:latin typeface="Aptos" panose="020B0004020202020204" pitchFamily="34" charset="0"/>
              </a:rPr>
              <a:t>Összesen 116 ellátott 100 %-os kapacitással</a:t>
            </a:r>
          </a:p>
          <a:p>
            <a:r>
              <a:rPr lang="hu-HU" dirty="0">
                <a:latin typeface="Aptos" panose="020B0004020202020204" pitchFamily="34" charset="0"/>
              </a:rPr>
              <a:t>Idős, demens személyek ellátásának biztosítása</a:t>
            </a:r>
          </a:p>
        </p:txBody>
      </p:sp>
    </p:spTree>
    <p:extLst>
      <p:ext uri="{BB962C8B-B14F-4D97-AF65-F5344CB8AC3E}">
        <p14:creationId xmlns:p14="http://schemas.microsoft.com/office/powerpoint/2010/main" val="35742109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DFE635C-C432-47DA-AEAB-A593345CBA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9FBF3D3-2448-4FF3-B57B-852CB3B851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040C66D-4F1C-4AC9-9214-C9E6DA54A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8C6E698C-8155-4B8B-BDC9-B7299772B5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4D6888C7-ED91-5F39-091D-F9FB39BE4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0928" y="965200"/>
            <a:ext cx="5999002" cy="49276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8000" b="1" dirty="0">
                <a:solidFill>
                  <a:schemeClr val="tx2"/>
                </a:solidFill>
              </a:rPr>
              <a:t>Beruházások, fejlesztések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EEF5601-A8BC-411D-AA64-3E79320BA1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3209156-242F-4B26-8D07-CEB2B68A9F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4734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0175300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áblázat 3">
            <a:extLst>
              <a:ext uri="{FF2B5EF4-FFF2-40B4-BE49-F238E27FC236}">
                <a16:creationId xmlns:a16="http://schemas.microsoft.com/office/drawing/2014/main" id="{C9195A40-EB4C-E6BF-EDBD-767C324682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1203708"/>
              </p:ext>
            </p:extLst>
          </p:nvPr>
        </p:nvGraphicFramePr>
        <p:xfrm>
          <a:off x="477012" y="480061"/>
          <a:ext cx="10611900" cy="5631296"/>
        </p:xfrm>
        <a:graphic>
          <a:graphicData uri="http://schemas.openxmlformats.org/drawingml/2006/table">
            <a:tbl>
              <a:tblPr/>
              <a:tblGrid>
                <a:gridCol w="2278743">
                  <a:extLst>
                    <a:ext uri="{9D8B030D-6E8A-4147-A177-3AD203B41FA5}">
                      <a16:colId xmlns:a16="http://schemas.microsoft.com/office/drawing/2014/main" val="1548320631"/>
                    </a:ext>
                  </a:extLst>
                </a:gridCol>
                <a:gridCol w="3744685">
                  <a:extLst>
                    <a:ext uri="{9D8B030D-6E8A-4147-A177-3AD203B41FA5}">
                      <a16:colId xmlns:a16="http://schemas.microsoft.com/office/drawing/2014/main" val="3420568703"/>
                    </a:ext>
                  </a:extLst>
                </a:gridCol>
                <a:gridCol w="899886">
                  <a:extLst>
                    <a:ext uri="{9D8B030D-6E8A-4147-A177-3AD203B41FA5}">
                      <a16:colId xmlns:a16="http://schemas.microsoft.com/office/drawing/2014/main" val="3682409111"/>
                    </a:ext>
                  </a:extLst>
                </a:gridCol>
                <a:gridCol w="898611">
                  <a:extLst>
                    <a:ext uri="{9D8B030D-6E8A-4147-A177-3AD203B41FA5}">
                      <a16:colId xmlns:a16="http://schemas.microsoft.com/office/drawing/2014/main" val="2515933465"/>
                    </a:ext>
                  </a:extLst>
                </a:gridCol>
                <a:gridCol w="726989">
                  <a:extLst>
                    <a:ext uri="{9D8B030D-6E8A-4147-A177-3AD203B41FA5}">
                      <a16:colId xmlns:a16="http://schemas.microsoft.com/office/drawing/2014/main" val="4091751386"/>
                    </a:ext>
                  </a:extLst>
                </a:gridCol>
                <a:gridCol w="711200">
                  <a:extLst>
                    <a:ext uri="{9D8B030D-6E8A-4147-A177-3AD203B41FA5}">
                      <a16:colId xmlns:a16="http://schemas.microsoft.com/office/drawing/2014/main" val="1480004993"/>
                    </a:ext>
                  </a:extLst>
                </a:gridCol>
                <a:gridCol w="1351786">
                  <a:extLst>
                    <a:ext uri="{9D8B030D-6E8A-4147-A177-3AD203B41FA5}">
                      <a16:colId xmlns:a16="http://schemas.microsoft.com/office/drawing/2014/main" val="2539540309"/>
                    </a:ext>
                  </a:extLst>
                </a:gridCol>
              </a:tblGrid>
              <a:tr h="689028"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Projekt megnevezése:</a:t>
                      </a:r>
                    </a:p>
                  </a:txBody>
                  <a:tcPr marL="5805" marR="5805" marT="58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Pályázat/fejlesztés rövid leírása:</a:t>
                      </a:r>
                    </a:p>
                  </a:txBody>
                  <a:tcPr marL="5805" marR="5805" marT="58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Forrás:</a:t>
                      </a:r>
                    </a:p>
                  </a:txBody>
                  <a:tcPr marL="5805" marR="5805" marT="58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Összeg (millió forintban):</a:t>
                      </a:r>
                    </a:p>
                  </a:txBody>
                  <a:tcPr marL="5805" marR="5805" marT="58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Beadás éve:</a:t>
                      </a:r>
                    </a:p>
                  </a:txBody>
                  <a:tcPr marL="5805" marR="5805" marT="58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Befejezés éve:</a:t>
                      </a:r>
                    </a:p>
                  </a:txBody>
                  <a:tcPr marL="5805" marR="5805" marT="58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fejlesztés állapota: </a:t>
                      </a:r>
                    </a:p>
                  </a:txBody>
                  <a:tcPr marL="5805" marR="5805" marT="58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4799086"/>
                  </a:ext>
                </a:extLst>
              </a:tr>
              <a:tr h="1268280"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Közösségi terek fejlesztése</a:t>
                      </a:r>
                      <a:br>
                        <a:rPr lang="hu-H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hu-H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I. + II. ütem</a:t>
                      </a:r>
                    </a:p>
                  </a:txBody>
                  <a:tcPr marL="5805" marR="5805" marT="58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Hálózati infrastruktúra fejlesztése az önkormányzati ingatlanokon. Fejlesztés az elavult kamerarendszeren (további szolgáltatásbővítési lehetőséggel – internet, telefon).</a:t>
                      </a:r>
                    </a:p>
                  </a:txBody>
                  <a:tcPr marL="5805" marR="5805" marT="58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LEADER</a:t>
                      </a:r>
                    </a:p>
                  </a:txBody>
                  <a:tcPr marL="5805" marR="5805" marT="58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14,1</a:t>
                      </a:r>
                      <a:b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5805" marR="5805" marT="58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  <a:b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2025</a:t>
                      </a:r>
                    </a:p>
                  </a:txBody>
                  <a:tcPr marL="5805" marR="5805" marT="58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2024</a:t>
                      </a:r>
                      <a:b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?</a:t>
                      </a:r>
                    </a:p>
                  </a:txBody>
                  <a:tcPr marL="5805" marR="5805" marT="58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elkészült</a:t>
                      </a:r>
                      <a:b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előkészületben</a:t>
                      </a:r>
                    </a:p>
                  </a:txBody>
                  <a:tcPr marL="5805" marR="5805" marT="58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362451"/>
                  </a:ext>
                </a:extLst>
              </a:tr>
              <a:tr h="616726"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Temetőfejlesztés</a:t>
                      </a:r>
                    </a:p>
                  </a:txBody>
                  <a:tcPr marL="5805" marR="5805" marT="58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temető kerítésének megépítése. A kerítés erősített betonoszlop és csavart vadháló elemekből áll, Iskola úti vége kétszárnyú kapuval és egyszárnyú kiskapuval egészült ki. Önerőből villanypásztor beszerzése és felszerelése is megtörtént.</a:t>
                      </a:r>
                    </a:p>
                  </a:txBody>
                  <a:tcPr marL="5805" marR="5805" marT="58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MFP</a:t>
                      </a:r>
                      <a:b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+önerő</a:t>
                      </a:r>
                    </a:p>
                  </a:txBody>
                  <a:tcPr marL="5805" marR="5805" marT="58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6+2</a:t>
                      </a:r>
                    </a:p>
                  </a:txBody>
                  <a:tcPr marL="5805" marR="5805" marT="58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2024</a:t>
                      </a:r>
                    </a:p>
                  </a:txBody>
                  <a:tcPr marL="5805" marR="5805" marT="58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2025</a:t>
                      </a:r>
                    </a:p>
                  </a:txBody>
                  <a:tcPr marL="5805" marR="5805" marT="58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elkészült</a:t>
                      </a:r>
                    </a:p>
                  </a:txBody>
                  <a:tcPr marL="5805" marR="5805" marT="58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2699807"/>
                  </a:ext>
                </a:extLst>
              </a:tr>
              <a:tr h="777445"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Szociális tűzifa vásárlása, le- és kiszállítása</a:t>
                      </a:r>
                    </a:p>
                  </a:txBody>
                  <a:tcPr marL="5805" marR="5805" marT="58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 erdei m</a:t>
                      </a:r>
                      <a:r>
                        <a:rPr lang="hu-HU" sz="14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r>
                        <a:rPr lang="hu-H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fa elnyerése. A szociális tűzifára vonatkozó kérvények befogadása megkezdődött.</a:t>
                      </a:r>
                    </a:p>
                  </a:txBody>
                  <a:tcPr marL="5805" marR="5805" marT="58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KTM</a:t>
                      </a:r>
                      <a:b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+önerő</a:t>
                      </a:r>
                    </a:p>
                  </a:txBody>
                  <a:tcPr marL="5805" marR="5805" marT="58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2,16</a:t>
                      </a:r>
                      <a:b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1,1</a:t>
                      </a:r>
                    </a:p>
                  </a:txBody>
                  <a:tcPr marL="5805" marR="5805" marT="58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2025</a:t>
                      </a:r>
                    </a:p>
                  </a:txBody>
                  <a:tcPr marL="5805" marR="5805" marT="58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2025</a:t>
                      </a:r>
                    </a:p>
                  </a:txBody>
                  <a:tcPr marL="5805" marR="5805" marT="58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folyamatban</a:t>
                      </a:r>
                    </a:p>
                  </a:txBody>
                  <a:tcPr marL="5805" marR="5805" marT="58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164675"/>
                  </a:ext>
                </a:extLst>
              </a:tr>
              <a:tr h="886309"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Kapásház felújítása</a:t>
                      </a:r>
                      <a:br>
                        <a:rPr lang="hu-H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hu-H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I. + II. ütem</a:t>
                      </a:r>
                    </a:p>
                  </a:txBody>
                  <a:tcPr marL="5805" marR="5805" marT="58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I. ütem: A Kapásház felújításához szükséges tervek elkészítése. Az elkészült tervek alapján van lehetőség a felújítási munkák elvégzésére , ezeknek birtokában a nádtető felújítása megtörtént.</a:t>
                      </a:r>
                    </a:p>
                  </a:txBody>
                  <a:tcPr marL="5805" marR="5805" marT="58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TLA</a:t>
                      </a:r>
                      <a:b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+önerő</a:t>
                      </a:r>
                    </a:p>
                  </a:txBody>
                  <a:tcPr marL="5805" marR="5805" marT="58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1,6+0,4</a:t>
                      </a:r>
                      <a:b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8,8+2,2</a:t>
                      </a:r>
                    </a:p>
                  </a:txBody>
                  <a:tcPr marL="5805" marR="5805" marT="58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  <a:b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2024</a:t>
                      </a:r>
                    </a:p>
                  </a:txBody>
                  <a:tcPr marL="5805" marR="5805" marT="58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2024</a:t>
                      </a:r>
                      <a:b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2025</a:t>
                      </a:r>
                    </a:p>
                  </a:txBody>
                  <a:tcPr marL="5805" marR="5805" marT="58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elkészült</a:t>
                      </a:r>
                      <a:b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elkészült</a:t>
                      </a:r>
                    </a:p>
                  </a:txBody>
                  <a:tcPr marL="5805" marR="5805" marT="58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4404333"/>
                  </a:ext>
                </a:extLst>
              </a:tr>
              <a:tr h="886309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Kapásház felújítása</a:t>
                      </a:r>
                      <a:br>
                        <a:rPr lang="hu-H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hu-H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III. ütem</a:t>
                      </a:r>
                    </a:p>
                  </a:txBody>
                  <a:tcPr marL="5805" marR="5805" marT="58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Kapásház felújításához szükséges tervek birtokában a falszerkezet, a födémszerkezet, a homlokzat és a nyílászárók felújítására pályázatot nyújtottunk be.</a:t>
                      </a:r>
                    </a:p>
                  </a:txBody>
                  <a:tcPr marL="5805" marR="5805" marT="58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TLA</a:t>
                      </a:r>
                      <a:b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+önerő</a:t>
                      </a:r>
                    </a:p>
                  </a:txBody>
                  <a:tcPr marL="5805" marR="5805" marT="58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7,8+1,9</a:t>
                      </a:r>
                    </a:p>
                  </a:txBody>
                  <a:tcPr marL="5805" marR="5805" marT="58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2025</a:t>
                      </a:r>
                    </a:p>
                  </a:txBody>
                  <a:tcPr marL="5805" marR="5805" marT="58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2026</a:t>
                      </a:r>
                    </a:p>
                  </a:txBody>
                  <a:tcPr marL="5805" marR="5805" marT="58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beadott</a:t>
                      </a:r>
                    </a:p>
                  </a:txBody>
                  <a:tcPr marL="5805" marR="5805" marT="58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62151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58723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áblázat 2">
            <a:extLst>
              <a:ext uri="{FF2B5EF4-FFF2-40B4-BE49-F238E27FC236}">
                <a16:creationId xmlns:a16="http://schemas.microsoft.com/office/drawing/2014/main" id="{34BF6E1B-D238-E46F-CA19-497395FB55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3939241"/>
              </p:ext>
            </p:extLst>
          </p:nvPr>
        </p:nvGraphicFramePr>
        <p:xfrm>
          <a:off x="580681" y="521207"/>
          <a:ext cx="10432124" cy="5773146"/>
        </p:xfrm>
        <a:graphic>
          <a:graphicData uri="http://schemas.openxmlformats.org/drawingml/2006/table">
            <a:tbl>
              <a:tblPr/>
              <a:tblGrid>
                <a:gridCol w="1963343">
                  <a:extLst>
                    <a:ext uri="{9D8B030D-6E8A-4147-A177-3AD203B41FA5}">
                      <a16:colId xmlns:a16="http://schemas.microsoft.com/office/drawing/2014/main" val="2572584842"/>
                    </a:ext>
                  </a:extLst>
                </a:gridCol>
                <a:gridCol w="3887463">
                  <a:extLst>
                    <a:ext uri="{9D8B030D-6E8A-4147-A177-3AD203B41FA5}">
                      <a16:colId xmlns:a16="http://schemas.microsoft.com/office/drawing/2014/main" val="2097611505"/>
                    </a:ext>
                  </a:extLst>
                </a:gridCol>
                <a:gridCol w="729527">
                  <a:extLst>
                    <a:ext uri="{9D8B030D-6E8A-4147-A177-3AD203B41FA5}">
                      <a16:colId xmlns:a16="http://schemas.microsoft.com/office/drawing/2014/main" val="4122865615"/>
                    </a:ext>
                  </a:extLst>
                </a:gridCol>
                <a:gridCol w="846252">
                  <a:extLst>
                    <a:ext uri="{9D8B030D-6E8A-4147-A177-3AD203B41FA5}">
                      <a16:colId xmlns:a16="http://schemas.microsoft.com/office/drawing/2014/main" val="1300208976"/>
                    </a:ext>
                  </a:extLst>
                </a:gridCol>
                <a:gridCol w="773298">
                  <a:extLst>
                    <a:ext uri="{9D8B030D-6E8A-4147-A177-3AD203B41FA5}">
                      <a16:colId xmlns:a16="http://schemas.microsoft.com/office/drawing/2014/main" val="1468322310"/>
                    </a:ext>
                  </a:extLst>
                </a:gridCol>
                <a:gridCol w="817070">
                  <a:extLst>
                    <a:ext uri="{9D8B030D-6E8A-4147-A177-3AD203B41FA5}">
                      <a16:colId xmlns:a16="http://schemas.microsoft.com/office/drawing/2014/main" val="772158491"/>
                    </a:ext>
                  </a:extLst>
                </a:gridCol>
                <a:gridCol w="1415171">
                  <a:extLst>
                    <a:ext uri="{9D8B030D-6E8A-4147-A177-3AD203B41FA5}">
                      <a16:colId xmlns:a16="http://schemas.microsoft.com/office/drawing/2014/main" val="4197505079"/>
                    </a:ext>
                  </a:extLst>
                </a:gridCol>
              </a:tblGrid>
              <a:tr h="677199"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Projekt megnevezése: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Pályázat/fejlesztés rövid leírása: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Forrás: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Összeg (millió forintban):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Beadás éve: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Befejezés éve: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fejlesztés állapota: 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9166334"/>
                  </a:ext>
                </a:extLst>
              </a:tr>
              <a:tr h="68471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LIFE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u-H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Egyeztetések a Szénrégióbizottságban az erőmű és bánya bezárása, átalakítása kapcsán keletkező feladatokról, változásokról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LIFE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4,6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2029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folyamatban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954319"/>
                  </a:ext>
                </a:extLst>
              </a:tr>
              <a:tr h="715223"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Igazságos Átmenet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u-H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Területi Igazságos Átmeneti Tervek kiírására az előzetes elbírálás során 2 abasári javalat került elfogadásra Heves Vármegye települései által beküldött 48  projektötlet közül</a:t>
                      </a:r>
                      <a:br>
                        <a:rPr lang="hu-H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hu-H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(1. Abasár - Detk - Halmajugra - Visonta települések önkormányzatai: Lignitbányászat után felmerülő vízgazdálkodási problémák megoldása a Bene-patak vízgyűjtő területén </a:t>
                      </a:r>
                      <a:br>
                        <a:rPr lang="hu-H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hu-H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 Bükki Nemzeti Park Igazgatóság: Vízfolyások rekonstrukciója, vizes élőhelyek kialakítása)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NFK,</a:t>
                      </a:r>
                      <a:b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KEHOP+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kiírás alatt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1169821"/>
                  </a:ext>
                </a:extLst>
              </a:tr>
              <a:tr h="999822"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Magyar Falu Program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hu-H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db pályázatot nyújtottunk be:</a:t>
                      </a:r>
                      <a:br>
                        <a:rPr lang="hu-H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hu-H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 Közvilágítás korszerűsítése tárgyban 125 lámpatest cseréjére</a:t>
                      </a:r>
                    </a:p>
                    <a:p>
                      <a:pPr algn="l" rtl="0" fontAlgn="ctr"/>
                      <a:r>
                        <a:rPr lang="hu-H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 Felelős állattartás programban 34 állat ivartalanítására</a:t>
                      </a:r>
                    </a:p>
                    <a:p>
                      <a:pPr algn="l" rtl="0" fontAlgn="ctr"/>
                      <a:r>
                        <a:rPr lang="hu-H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 Járdafelújítás és építés Múzeum út - Aba tér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MFP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  <a:b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1,5</a:t>
                      </a:r>
                      <a:b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9,6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2025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?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elbírálás alatt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6805582"/>
                  </a:ext>
                </a:extLst>
              </a:tr>
              <a:tr h="483181"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Versenyképes Járások Program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u-HU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 kiírás: Önkormányzati tulajdonú ingatlan energetikai fejlesztése</a:t>
                      </a:r>
                      <a:br>
                        <a:rPr lang="hu-HU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</a:br>
                      <a:r>
                        <a:rPr lang="hu-HU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 kiírás: Játszótéri eszköz és napelemes kandeláber beszerzése</a:t>
                      </a:r>
                      <a:br>
                        <a:rPr lang="hu-HU" sz="14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endParaRPr lang="hu-HU" sz="1400" b="0" i="0" u="none" strike="noStrike" baseline="30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hu-H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8,5</a:t>
                      </a:r>
                      <a:b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8,5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2025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2026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elnyert</a:t>
                      </a:r>
                      <a:b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beadott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1535966"/>
                  </a:ext>
                </a:extLst>
              </a:tr>
              <a:tr h="483181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Országos Bringapark Program 2026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u-H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MAKETUSZ bevonásával a Sárhegy oldalán vezető erdei kerékpáros egynyomos pálya kialakítása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KTM</a:t>
                      </a:r>
                      <a:b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+önerő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6+4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2025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2026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elbírálás alatt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61529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6921711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ív">
  <a:themeElements>
    <a:clrScheme name="Retrospektív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ktív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ív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4047</TotalTime>
  <Words>2710</Words>
  <Application>Microsoft Office PowerPoint</Application>
  <PresentationFormat>Szélesvásznú</PresentationFormat>
  <Paragraphs>446</Paragraphs>
  <Slides>34</Slides>
  <Notes>3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8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34</vt:i4>
      </vt:variant>
    </vt:vector>
  </HeadingPairs>
  <TitlesOfParts>
    <vt:vector size="43" baseType="lpstr">
      <vt:lpstr>Aharoni</vt:lpstr>
      <vt:lpstr>Aptos</vt:lpstr>
      <vt:lpstr>Aptos Display</vt:lpstr>
      <vt:lpstr>Arial</vt:lpstr>
      <vt:lpstr>Calibri</vt:lpstr>
      <vt:lpstr>Calibri Light</vt:lpstr>
      <vt:lpstr>Century</vt:lpstr>
      <vt:lpstr>Times New Roman</vt:lpstr>
      <vt:lpstr>Retrospektív</vt:lpstr>
      <vt:lpstr>KÖZMEGHALLGATÁS</vt:lpstr>
      <vt:lpstr>PowerPoint-bemutató</vt:lpstr>
      <vt:lpstr>PowerPoint-bemutató</vt:lpstr>
      <vt:lpstr>PowerPoint-bemutató</vt:lpstr>
      <vt:lpstr>Integrált Szociális Intézmény </vt:lpstr>
      <vt:lpstr>ISZI-szolgáltatások</vt:lpstr>
      <vt:lpstr>Beruházások, fejlesztések</vt:lpstr>
      <vt:lpstr>PowerPoint-bemutató</vt:lpstr>
      <vt:lpstr>PowerPoint-bemutató</vt:lpstr>
      <vt:lpstr>PowerPoint-bemutató</vt:lpstr>
      <vt:lpstr>PowerPoint-bemutató</vt:lpstr>
      <vt:lpstr>PowerPoint-bemutató</vt:lpstr>
      <vt:lpstr>Rászorultságtól független  eseti önkormányzati támogatások 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ABASÁR - a király községe</dc:title>
  <dc:creator>Abasár</dc:creator>
  <cp:lastModifiedBy>Prétor Virág</cp:lastModifiedBy>
  <cp:revision>58</cp:revision>
  <cp:lastPrinted>2025-11-25T08:38:41Z</cp:lastPrinted>
  <dcterms:created xsi:type="dcterms:W3CDTF">2021-08-24T15:47:22Z</dcterms:created>
  <dcterms:modified xsi:type="dcterms:W3CDTF">2026-01-08T13:57:28Z</dcterms:modified>
</cp:coreProperties>
</file>